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67" r:id="rId3"/>
  </p:sldMasterIdLst>
  <p:notesMasterIdLst>
    <p:notesMasterId r:id="rId18"/>
  </p:notesMasterIdLst>
  <p:handoutMasterIdLst>
    <p:handoutMasterId r:id="rId19"/>
  </p:handoutMasterIdLst>
  <p:sldIdLst>
    <p:sldId id="480" r:id="rId4"/>
    <p:sldId id="525" r:id="rId5"/>
    <p:sldId id="401" r:id="rId6"/>
    <p:sldId id="423" r:id="rId7"/>
    <p:sldId id="391" r:id="rId8"/>
    <p:sldId id="482" r:id="rId9"/>
    <p:sldId id="509" r:id="rId10"/>
    <p:sldId id="511" r:id="rId11"/>
    <p:sldId id="514" r:id="rId12"/>
    <p:sldId id="517" r:id="rId13"/>
    <p:sldId id="519" r:id="rId14"/>
    <p:sldId id="384" r:id="rId15"/>
    <p:sldId id="524" r:id="rId16"/>
    <p:sldId id="523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AAD1F020-944B-4C13-A97F-7B6B80C12DD0}">
          <p14:sldIdLst>
            <p14:sldId id="480"/>
          </p14:sldIdLst>
        </p14:section>
        <p14:section name="内容页" id="{A1B3ACC7-B64F-4FC4-B0A5-24271E4B7AAB}">
          <p14:sldIdLst>
            <p14:sldId id="525"/>
            <p14:sldId id="401"/>
            <p14:sldId id="423"/>
            <p14:sldId id="391"/>
            <p14:sldId id="482"/>
            <p14:sldId id="509"/>
            <p14:sldId id="511"/>
            <p14:sldId id="514"/>
            <p14:sldId id="517"/>
            <p14:sldId id="519"/>
            <p14:sldId id="384"/>
            <p14:sldId id="524"/>
            <p14:sldId id="523"/>
          </p14:sldIdLst>
        </p14:section>
        <p14:section name="二段内容页" id="{59600790-C83C-447A-9378-AD0D859D4947}">
          <p14:sldIdLst/>
        </p14:section>
        <p14:section name="过渡页补充" id="{DDBC2C20-D2C1-4B68-97D4-402FBB18603A}">
          <p14:sldIdLst/>
        </p14:section>
        <p14:section name="六段内容页" id="{369348A9-2776-4E08-BA13-96A88C7CA7F2}">
          <p14:sldIdLst/>
        </p14:section>
        <p14:section name="尾页" id="{1CA0B602-8838-4457-A7B0-E1D03FEA9F71}">
          <p14:sldIdLst/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76" userDrawn="1">
          <p15:clr>
            <a:srgbClr val="A4A3A4"/>
          </p15:clr>
        </p15:guide>
        <p15:guide id="3" pos="7294" userDrawn="1">
          <p15:clr>
            <a:srgbClr val="A4A3A4"/>
          </p15:clr>
        </p15:guide>
        <p15:guide id="4" orient="horz" pos="735" userDrawn="1">
          <p15:clr>
            <a:srgbClr val="A4A3A4"/>
          </p15:clr>
        </p15:guide>
        <p15:guide id="5" orient="horz" pos="3866" userDrawn="1">
          <p15:clr>
            <a:srgbClr val="A4A3A4"/>
          </p15:clr>
        </p15:guide>
        <p15:guide id="6" pos="833" userDrawn="1">
          <p15:clr>
            <a:srgbClr val="A4A3A4"/>
          </p15:clr>
        </p15:guide>
        <p15:guide id="7" pos="67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杨 伟洲" initials="杨" lastIdx="1" clrIdx="0"/>
  <p:cmAuthor id="2" name="Fish Zheng" initials="FZ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65B0"/>
    <a:srgbClr val="87161C"/>
    <a:srgbClr val="F4FFFF"/>
    <a:srgbClr val="AEAEAE"/>
    <a:srgbClr val="8B1F11"/>
    <a:srgbClr val="9C4034"/>
    <a:srgbClr val="8A0000"/>
    <a:srgbClr val="A60603"/>
    <a:srgbClr val="6B8575"/>
    <a:srgbClr val="BB4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66" autoAdjust="0"/>
    <p:restoredTop sz="94601" autoAdjust="0"/>
  </p:normalViewPr>
  <p:slideViewPr>
    <p:cSldViewPr snapToGrid="0" showGuides="1">
      <p:cViewPr varScale="1">
        <p:scale>
          <a:sx n="87" d="100"/>
          <a:sy n="87" d="100"/>
        </p:scale>
        <p:origin x="244" y="56"/>
      </p:cViewPr>
      <p:guideLst>
        <p:guide pos="3840"/>
        <p:guide pos="376"/>
        <p:guide pos="7294"/>
        <p:guide orient="horz" pos="735"/>
        <p:guide orient="horz" pos="3866"/>
        <p:guide pos="833"/>
        <p:guide pos="67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 forceAA="0"/>
          <a:lstStyle/>
          <a:p>
            <a:pPr defTabSz="914400">
              <a:defRPr lang="zh-CN" sz="2160" b="0" i="1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en-US" sz="2160" i="1" dirty="0"/>
              <a:t>What Does the Legal Protect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 forceAA="0"/>
        <a:lstStyle/>
        <a:p>
          <a:pPr defTabSz="914400">
            <a:defRPr lang="zh-CN" sz="2160" b="0" i="1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What Does the Law Protect?</c:v>
                </c:pt>
              </c:strCache>
            </c:strRef>
          </c:tx>
          <c:spPr>
            <a:solidFill>
              <a:srgbClr val="B92917"/>
            </a:solidFill>
            <a:ln>
              <a:solidFill>
                <a:schemeClr val="bg1"/>
              </a:solidFill>
            </a:ln>
            <a:sp3d>
              <a:extrusionClr>
                <a:srgbClr val="FFFFFF"/>
              </a:extrusionClr>
              <a:contourClr>
                <a:srgbClr val="FFFFFF"/>
              </a:contourClr>
            </a:sp3d>
          </c:spPr>
          <c:dPt>
            <c:idx val="0"/>
            <c:bubble3D val="0"/>
            <c:spPr>
              <a:solidFill>
                <a:srgbClr val="9C4034"/>
              </a:solidFill>
              <a:ln>
                <a:solidFill>
                  <a:srgbClr val="AD0000"/>
                </a:solidFill>
              </a:ln>
              <a:effectLst/>
              <a:sp3d>
                <a:extrusionClr>
                  <a:srgbClr val="FFFFFF"/>
                </a:extrusionClr>
                <a:contourClr>
                  <a:srgbClr val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727-401B-A5A5-8D99A36F77B6}"/>
              </c:ext>
            </c:extLst>
          </c:dPt>
          <c:dPt>
            <c:idx val="1"/>
            <c:bubble3D val="0"/>
            <c:spPr>
              <a:solidFill>
                <a:srgbClr val="B92917">
                  <a:lumMod val="40000"/>
                  <a:lumOff val="60000"/>
                </a:srgbClr>
              </a:solidFill>
              <a:ln>
                <a:solidFill>
                  <a:schemeClr val="bg1"/>
                </a:solidFill>
              </a:ln>
              <a:effectLst/>
              <a:sp3d>
                <a:extrusionClr>
                  <a:srgbClr val="FFFFFF"/>
                </a:extrusionClr>
                <a:contourClr>
                  <a:srgbClr val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727-401B-A5A5-8D99A36F77B6}"/>
              </c:ext>
            </c:extLst>
          </c:dPt>
          <c:dPt>
            <c:idx val="2"/>
            <c:bubble3D val="0"/>
            <c:spPr>
              <a:solidFill>
                <a:srgbClr val="B92917"/>
              </a:solidFill>
              <a:ln>
                <a:solidFill>
                  <a:schemeClr val="bg1"/>
                </a:solidFill>
              </a:ln>
              <a:effectLst/>
              <a:sp3d>
                <a:extrusionClr>
                  <a:srgbClr val="FFFFFF"/>
                </a:extrusionClr>
                <a:contourClr>
                  <a:srgbClr val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727-401B-A5A5-8D99A36F77B6}"/>
              </c:ext>
            </c:extLst>
          </c:dPt>
          <c:dPt>
            <c:idx val="3"/>
            <c:bubble3D val="0"/>
            <c:spPr>
              <a:solidFill>
                <a:srgbClr val="B92917"/>
              </a:solidFill>
              <a:ln>
                <a:solidFill>
                  <a:schemeClr val="bg1"/>
                </a:solidFill>
              </a:ln>
              <a:effectLst/>
              <a:sp3d>
                <a:extrusionClr>
                  <a:srgbClr val="FFFFFF"/>
                </a:extrusionClr>
                <a:contourClr>
                  <a:srgbClr val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727-401B-A5A5-8D99A36F77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8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Human creations</c:v>
                </c:pt>
                <c:pt idx="1">
                  <c:v>AI-generated knowledge content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0.96</c:v>
                </c:pt>
                <c:pt idx="1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27-401B-A5A5-8D99A36F77B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6350" cap="flat" cmpd="sng" algn="ctr">
      <a:solidFill>
        <a:schemeClr val="tx1">
          <a:lumMod val="50000"/>
          <a:lumOff val="50000"/>
          <a:alpha val="25000"/>
        </a:schemeClr>
      </a:solidFill>
      <a:round/>
    </a:ln>
    <a:effectLst/>
  </c:spPr>
  <c:txPr>
    <a:bodyPr/>
    <a:lstStyle/>
    <a:p>
      <a:pPr>
        <a:defRPr lang="zh-CN" sz="1800"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10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32318-C54D-4318-8B24-990670BDD161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00C9D-0FE3-4B2B-A9E5-0C7084C3D5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75D99-2AE7-49F1-BB03-59E2BF5579C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75D99-2AE7-49F1-BB03-59E2BF5579C1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51378-AB34-4358-A619-FE3A2108E31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图片占位符 69"/>
          <p:cNvSpPr>
            <a:spLocks noGrp="1"/>
          </p:cNvSpPr>
          <p:nvPr>
            <p:ph type="pic" sz="quarter" idx="12"/>
          </p:nvPr>
        </p:nvSpPr>
        <p:spPr>
          <a:xfrm>
            <a:off x="5764211" y="2590167"/>
            <a:ext cx="6427787" cy="4237037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4" name="图片占位符 23"/>
          <p:cNvSpPr>
            <a:spLocks noGrp="1"/>
          </p:cNvSpPr>
          <p:nvPr>
            <p:ph type="pic" sz="quarter" idx="11"/>
          </p:nvPr>
        </p:nvSpPr>
        <p:spPr>
          <a:xfrm>
            <a:off x="0" y="2495268"/>
            <a:ext cx="5764212" cy="4331936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67" name="图片占位符 66"/>
          <p:cNvSpPr>
            <a:spLocks noGrp="1"/>
          </p:cNvSpPr>
          <p:nvPr>
            <p:ph type="pic" sz="quarter" idx="10"/>
          </p:nvPr>
        </p:nvSpPr>
        <p:spPr>
          <a:xfrm>
            <a:off x="-1" y="1"/>
            <a:ext cx="12191999" cy="4064780"/>
          </a:xfrm>
          <a:custGeom>
            <a:avLst/>
            <a:gdLst>
              <a:gd name="connsiteX0" fmla="*/ 0 w 12179402"/>
              <a:gd name="connsiteY0" fmla="*/ 0 h 4062881"/>
              <a:gd name="connsiteX1" fmla="*/ 12179402 w 12179402"/>
              <a:gd name="connsiteY1" fmla="*/ 0 h 4062881"/>
              <a:gd name="connsiteX2" fmla="*/ 12179402 w 12179402"/>
              <a:gd name="connsiteY2" fmla="*/ 2622353 h 4062881"/>
              <a:gd name="connsiteX3" fmla="*/ 6086489 w 12179402"/>
              <a:gd name="connsiteY3" fmla="*/ 4062881 h 4062881"/>
              <a:gd name="connsiteX4" fmla="*/ 7922 w 12179402"/>
              <a:gd name="connsiteY4" fmla="*/ 2621254 h 4062881"/>
              <a:gd name="connsiteX5" fmla="*/ 0 w 12179402"/>
              <a:gd name="connsiteY5" fmla="*/ 2621254 h 4062881"/>
              <a:gd name="connsiteX6" fmla="*/ 0 w 12179402"/>
              <a:gd name="connsiteY6" fmla="*/ 2619375 h 406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9402" h="4062881">
                <a:moveTo>
                  <a:pt x="0" y="0"/>
                </a:moveTo>
                <a:lnTo>
                  <a:pt x="12179402" y="0"/>
                </a:lnTo>
                <a:lnTo>
                  <a:pt x="12179402" y="2622353"/>
                </a:lnTo>
                <a:lnTo>
                  <a:pt x="6086489" y="4062881"/>
                </a:lnTo>
                <a:lnTo>
                  <a:pt x="7922" y="2621254"/>
                </a:lnTo>
                <a:lnTo>
                  <a:pt x="0" y="2621254"/>
                </a:lnTo>
                <a:lnTo>
                  <a:pt x="0" y="261937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 hasCustomPrompt="1"/>
          </p:nvPr>
        </p:nvSpPr>
        <p:spPr>
          <a:xfrm>
            <a:off x="2351589" y="4243469"/>
            <a:ext cx="7488822" cy="830997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800" b="1" spc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四川大学毕业答辩</a:t>
            </a:r>
            <a:r>
              <a:rPr lang="en-US" altLang="zh-CN" dirty="0"/>
              <a:t>PPT</a:t>
            </a:r>
            <a:r>
              <a:rPr lang="zh-CN" altLang="en-US" dirty="0"/>
              <a:t>模板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2351590" y="4926278"/>
            <a:ext cx="7846510" cy="676944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>
                <a:solidFill>
                  <a:srgbClr val="71737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ctr" defTabSz="914400" rtl="0" eaLnBrk="1" fontAlgn="auto" latinLnBrk="0" hangingPunct="1">
              <a:lnSpc>
                <a:spcPct val="90000"/>
              </a:lnSpc>
              <a:buFont typeface="Arial" panose="020B0604020202020204" pitchFamily="34" charset="0"/>
              <a:buNone/>
              <a:defRPr sz="2000" spc="0">
                <a:solidFill>
                  <a:srgbClr val="71737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PPT Template for Sichuan University graduates</a:t>
            </a:r>
          </a:p>
          <a:p>
            <a:pPr lvl="0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/>
          <p:cNvSpPr>
            <a:spLocks noGrp="1"/>
          </p:cNvSpPr>
          <p:nvPr>
            <p:ph type="body" sz="quarter" idx="10" hasCustomPrompt="1"/>
          </p:nvPr>
        </p:nvSpPr>
        <p:spPr>
          <a:xfrm>
            <a:off x="1587197" y="340254"/>
            <a:ext cx="3944854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4406254" y="1701000"/>
            <a:ext cx="3456000" cy="3456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123" name="矩形 6"/>
          <p:cNvSpPr>
            <a:spLocks noChangeArrowheads="1"/>
          </p:cNvSpPr>
          <p:nvPr userDrawn="1"/>
        </p:nvSpPr>
        <p:spPr bwMode="auto">
          <a:xfrm>
            <a:off x="0" y="6453505"/>
            <a:ext cx="12192635" cy="404495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58" name="图片 57" descr="u=4109969807,4012717286&amp;fm=11&amp;gp=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940" y="71755"/>
            <a:ext cx="1328420" cy="1328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/>
          <p:cNvSpPr>
            <a:spLocks noGrp="1"/>
          </p:cNvSpPr>
          <p:nvPr>
            <p:ph type="body" sz="quarter" idx="10" hasCustomPrompt="1"/>
          </p:nvPr>
        </p:nvSpPr>
        <p:spPr>
          <a:xfrm>
            <a:off x="1587197" y="340254"/>
            <a:ext cx="3944854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0" y="1130301"/>
            <a:ext cx="12192000" cy="24025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123" name="矩形 6"/>
          <p:cNvSpPr>
            <a:spLocks noChangeArrowheads="1"/>
          </p:cNvSpPr>
          <p:nvPr userDrawn="1"/>
        </p:nvSpPr>
        <p:spPr bwMode="auto">
          <a:xfrm>
            <a:off x="0" y="6453505"/>
            <a:ext cx="12192000" cy="404495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58" name="图片 57" descr="u=4109969807,4012717286&amp;fm=11&amp;gp=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940" y="71755"/>
            <a:ext cx="1328420" cy="1328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占位符 32"/>
          <p:cNvSpPr>
            <a:spLocks noGrp="1"/>
          </p:cNvSpPr>
          <p:nvPr>
            <p:ph type="body" sz="quarter" idx="11" hasCustomPrompt="1"/>
          </p:nvPr>
        </p:nvSpPr>
        <p:spPr>
          <a:xfrm>
            <a:off x="1587196" y="340254"/>
            <a:ext cx="3748209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cxnSp>
        <p:nvCxnSpPr>
          <p:cNvPr id="27" name="直接连接符 26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矩形 6"/>
          <p:cNvSpPr>
            <a:spLocks noChangeArrowheads="1"/>
          </p:cNvSpPr>
          <p:nvPr userDrawn="1"/>
        </p:nvSpPr>
        <p:spPr bwMode="auto">
          <a:xfrm>
            <a:off x="0" y="6453505"/>
            <a:ext cx="12192635" cy="404495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58" name="图片 57" descr="u=4109969807,4012717286&amp;fm=11&amp;gp=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940" y="71755"/>
            <a:ext cx="1328420" cy="1328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占位符 32"/>
          <p:cNvSpPr>
            <a:spLocks noGrp="1"/>
          </p:cNvSpPr>
          <p:nvPr>
            <p:ph type="body" sz="quarter" idx="11" hasCustomPrompt="1"/>
          </p:nvPr>
        </p:nvSpPr>
        <p:spPr>
          <a:xfrm>
            <a:off x="1587196" y="340254"/>
            <a:ext cx="3748209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cxnSp>
        <p:nvCxnSpPr>
          <p:cNvPr id="27" name="直接连接符 26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151925" y="2036531"/>
            <a:ext cx="6785436" cy="39810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8" name="图片占位符 27"/>
          <p:cNvSpPr>
            <a:spLocks noGrp="1"/>
          </p:cNvSpPr>
          <p:nvPr>
            <p:ph type="pic" sz="quarter" idx="13"/>
          </p:nvPr>
        </p:nvSpPr>
        <p:spPr>
          <a:xfrm>
            <a:off x="3378574" y="2525156"/>
            <a:ext cx="4084674" cy="190211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123" name="矩形 6"/>
          <p:cNvSpPr>
            <a:spLocks noChangeArrowheads="1"/>
          </p:cNvSpPr>
          <p:nvPr userDrawn="1"/>
        </p:nvSpPr>
        <p:spPr bwMode="auto">
          <a:xfrm>
            <a:off x="0" y="6453505"/>
            <a:ext cx="12192635" cy="404495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58" name="图片 57" descr="u=4109969807,4012717286&amp;fm=11&amp;gp=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940" y="71755"/>
            <a:ext cx="1328420" cy="1328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63DF-B9E4-4586-93FD-95547E6FD0DC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B931-9FE5-4530-B16B-DC33AD6A33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63DF-B9E4-4586-93FD-95547E6FD0DC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B931-9FE5-4530-B16B-DC33AD6A337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idx="13"/>
          </p:nvPr>
        </p:nvSpPr>
        <p:spPr>
          <a:xfrm>
            <a:off x="372253" y="10887"/>
            <a:ext cx="9759697" cy="6858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63DF-B9E4-4586-93FD-95547E6FD0DC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B931-9FE5-4530-B16B-DC33AD6A337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idx="13"/>
          </p:nvPr>
        </p:nvSpPr>
        <p:spPr>
          <a:xfrm>
            <a:off x="838200" y="0"/>
            <a:ext cx="5098694" cy="6851507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图片占位符 69"/>
          <p:cNvSpPr>
            <a:spLocks noGrp="1"/>
          </p:cNvSpPr>
          <p:nvPr>
            <p:ph type="pic" sz="quarter" idx="12"/>
          </p:nvPr>
        </p:nvSpPr>
        <p:spPr>
          <a:xfrm>
            <a:off x="5764211" y="2590167"/>
            <a:ext cx="6427787" cy="4237037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34" name="图片占位符 23"/>
          <p:cNvSpPr>
            <a:spLocks noGrp="1"/>
          </p:cNvSpPr>
          <p:nvPr>
            <p:ph type="pic" sz="quarter" idx="11"/>
          </p:nvPr>
        </p:nvSpPr>
        <p:spPr>
          <a:xfrm>
            <a:off x="0" y="2495268"/>
            <a:ext cx="5764212" cy="4331936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35" name="图片占位符 34"/>
          <p:cNvSpPr>
            <a:spLocks noGrp="1"/>
          </p:cNvSpPr>
          <p:nvPr>
            <p:ph type="pic" sz="quarter" idx="10"/>
          </p:nvPr>
        </p:nvSpPr>
        <p:spPr>
          <a:xfrm>
            <a:off x="-1" y="1"/>
            <a:ext cx="12191999" cy="4064780"/>
          </a:xfrm>
          <a:custGeom>
            <a:avLst/>
            <a:gdLst>
              <a:gd name="connsiteX0" fmla="*/ 0 w 12179402"/>
              <a:gd name="connsiteY0" fmla="*/ 0 h 4062881"/>
              <a:gd name="connsiteX1" fmla="*/ 12179402 w 12179402"/>
              <a:gd name="connsiteY1" fmla="*/ 0 h 4062881"/>
              <a:gd name="connsiteX2" fmla="*/ 12179402 w 12179402"/>
              <a:gd name="connsiteY2" fmla="*/ 2622353 h 4062881"/>
              <a:gd name="connsiteX3" fmla="*/ 6086489 w 12179402"/>
              <a:gd name="connsiteY3" fmla="*/ 4062881 h 4062881"/>
              <a:gd name="connsiteX4" fmla="*/ 7922 w 12179402"/>
              <a:gd name="connsiteY4" fmla="*/ 2621254 h 4062881"/>
              <a:gd name="connsiteX5" fmla="*/ 0 w 12179402"/>
              <a:gd name="connsiteY5" fmla="*/ 2621254 h 4062881"/>
              <a:gd name="connsiteX6" fmla="*/ 0 w 12179402"/>
              <a:gd name="connsiteY6" fmla="*/ 2619375 h 406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9402" h="4062881">
                <a:moveTo>
                  <a:pt x="0" y="0"/>
                </a:moveTo>
                <a:lnTo>
                  <a:pt x="12179402" y="0"/>
                </a:lnTo>
                <a:lnTo>
                  <a:pt x="12179402" y="2622353"/>
                </a:lnTo>
                <a:lnTo>
                  <a:pt x="6086489" y="4062881"/>
                </a:lnTo>
                <a:lnTo>
                  <a:pt x="7922" y="2621254"/>
                </a:lnTo>
                <a:lnTo>
                  <a:pt x="0" y="2621254"/>
                </a:lnTo>
                <a:lnTo>
                  <a:pt x="0" y="261937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57199" y="1401181"/>
            <a:ext cx="11292840" cy="4291367"/>
          </a:xfrm>
        </p:spPr>
        <p:txBody>
          <a:bodyPr>
            <a:normAutofit/>
          </a:bodyPr>
          <a:lstStyle>
            <a:lvl1pPr marL="320040" indent="-32004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2D4B6F"/>
              </a:buClr>
              <a:buSzPct val="92000"/>
              <a:buFont typeface="Wingdings" panose="05000000000000000000" pitchFamily="2" charset="2"/>
              <a:buChar char="n"/>
              <a:defRPr sz="2200"/>
            </a:lvl1pPr>
            <a:lvl2pPr marL="685800" indent="-2286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2D4B6F"/>
              </a:buClr>
              <a:buFont typeface="Arial" panose="020B0604020202020204" pitchFamily="34" charset="0"/>
              <a:buChar char="−"/>
              <a:defRPr sz="2200"/>
            </a:lvl2pPr>
            <a:lvl3pPr marL="1143000" indent="-2286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2D4B6F"/>
              </a:buClr>
              <a:buFont typeface="Arial" panose="020B0604020202020204" pitchFamily="34" charset="0"/>
              <a:buChar char="−"/>
              <a:defRPr sz="2200"/>
            </a:lvl3pPr>
            <a:lvl4pPr marL="1600200" indent="-2286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2D4B6F"/>
              </a:buClr>
              <a:buFont typeface="Arial" panose="020B0604020202020204" pitchFamily="34" charset="0"/>
              <a:buChar char="−"/>
              <a:defRPr sz="2200"/>
            </a:lvl4pPr>
            <a:lvl5pPr marL="2057400" indent="-2286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2D4B6F"/>
              </a:buClr>
              <a:buFont typeface="Arial" panose="020B0604020202020204" pitchFamily="34" charset="0"/>
              <a:buChar char="−"/>
              <a:defRPr sz="22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45770" y="1223777"/>
            <a:ext cx="11292840" cy="0"/>
          </a:xfrm>
          <a:prstGeom prst="line">
            <a:avLst/>
          </a:prstGeom>
          <a:ln w="63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448818" y="6135083"/>
            <a:ext cx="11292840" cy="0"/>
          </a:xfrm>
          <a:prstGeom prst="line">
            <a:avLst/>
          </a:prstGeom>
          <a:ln w="63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5711749"/>
            <a:ext cx="11292840" cy="404135"/>
          </a:xfrm>
        </p:spPr>
        <p:txBody>
          <a:bodyPr lIns="0" rIns="0" anchor="b" anchorCtr="0">
            <a:noAutofit/>
          </a:bodyPr>
          <a:lstStyle>
            <a:lvl1pPr marL="0" marR="0" indent="0" algn="l" defTabSz="1005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B6F"/>
              </a:buClr>
              <a:buSzTx/>
              <a:buFontTx/>
              <a:buNone/>
              <a:defRPr lang="zh-CN" altLang="en-US" sz="1300" b="0" i="1" kern="1200" baseline="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点击添加资料来源：或注：或</a:t>
            </a:r>
            <a:r>
              <a:rPr lang="en-US" altLang="zh-CN" dirty="0"/>
              <a:t>¹ </a:t>
            </a:r>
            <a:r>
              <a:rPr lang="zh-CN" altLang="en-US" dirty="0"/>
              <a:t>，不需要可删除</a:t>
            </a:r>
          </a:p>
        </p:txBody>
      </p:sp>
      <p:sp>
        <p:nvSpPr>
          <p:cNvPr id="13" name="文本占位符 2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6134934"/>
            <a:ext cx="3724275" cy="365760"/>
          </a:xfrm>
        </p:spPr>
        <p:txBody>
          <a:bodyPr lIns="0" rIns="0" anchor="ctr" anchorCtr="0">
            <a:noAutofit/>
          </a:bodyPr>
          <a:lstStyle>
            <a:lvl1pPr marL="0" marR="0" indent="0" algn="l" defTabSz="1005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B6F"/>
              </a:buClr>
              <a:buSzTx/>
              <a:buFontTx/>
              <a:buNone/>
              <a:defRPr lang="zh-CN" altLang="en-US" sz="1200" b="0" i="0" kern="1200" baseline="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章节名称</a:t>
            </a:r>
          </a:p>
        </p:txBody>
      </p:sp>
      <p:sp>
        <p:nvSpPr>
          <p:cNvPr id="16" name="Slide Number Placeholder 5"/>
          <p:cNvSpPr txBox="1"/>
          <p:nvPr userDrawn="1"/>
        </p:nvSpPr>
        <p:spPr>
          <a:xfrm>
            <a:off x="11027663" y="6134934"/>
            <a:ext cx="722376" cy="365760"/>
          </a:xfrm>
          <a:prstGeom prst="rect">
            <a:avLst/>
          </a:prstGeom>
        </p:spPr>
        <p:txBody>
          <a:bodyPr vert="horz" lIns="91440" tIns="18288" rIns="0" bIns="18288" rtlCol="0" anchor="ctr" anchorCtr="0"/>
          <a:lstStyle>
            <a:defPPr>
              <a:defRPr lang="en-US"/>
            </a:defPPr>
            <a:lvl1pPr algn="r" defTabSz="1062990">
              <a:defRPr sz="900"/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fld id="{35CA88F8-A3A3-4613-84F8-25886F71EE6B}" type="slidenum">
              <a:rPr lang="zh-CN" altLang="en-US" sz="1200" smtClean="0">
                <a:solidFill>
                  <a:schemeClr val="tx1"/>
                </a:solidFill>
              </a:rPr>
              <a:t>‹#›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17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429492"/>
            <a:ext cx="9128226" cy="3840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800" b="1">
                <a:solidFill>
                  <a:srgbClr val="00355F"/>
                </a:solidFill>
              </a:defRPr>
            </a:lvl1pPr>
            <a:lvl2pPr marL="180975" indent="0">
              <a:buFontTx/>
              <a:buNone/>
              <a:defRPr/>
            </a:lvl2pPr>
            <a:lvl3pPr marL="1005840" indent="0">
              <a:buFontTx/>
              <a:buNone/>
              <a:defRPr/>
            </a:lvl3pPr>
            <a:lvl4pPr marL="188595" indent="0">
              <a:buFontTx/>
              <a:buNone/>
              <a:defRPr/>
            </a:lvl4pPr>
            <a:lvl5pPr marL="2011680" indent="0">
              <a:buFontTx/>
              <a:buNone/>
              <a:defRPr/>
            </a:lvl5pPr>
          </a:lstStyle>
          <a:p>
            <a:pPr lvl="0"/>
            <a:r>
              <a:rPr lang="zh-CN" altLang="en-US" dirty="0"/>
              <a:t>页面标题，点击编辑</a:t>
            </a:r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199" y="803636"/>
            <a:ext cx="9128226" cy="274320"/>
          </a:xfrm>
        </p:spPr>
        <p:txBody>
          <a:bodyPr lIns="9144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 b="1">
                <a:solidFill>
                  <a:srgbClr val="00355F"/>
                </a:solidFill>
              </a:defRPr>
            </a:lvl1pPr>
            <a:lvl2pPr marL="184150" indent="0">
              <a:buFontTx/>
              <a:buNone/>
              <a:defRPr/>
            </a:lvl2pPr>
            <a:lvl3pPr marL="337820" indent="0">
              <a:buFontTx/>
              <a:buNone/>
              <a:defRPr/>
            </a:lvl3pPr>
            <a:lvl4pPr marL="495300" indent="0">
              <a:buFontTx/>
              <a:buNone/>
              <a:defRPr/>
            </a:lvl4pPr>
            <a:lvl5pPr marL="642620" indent="0">
              <a:buFontTx/>
              <a:buNone/>
              <a:defRPr/>
            </a:lvl5pPr>
          </a:lstStyle>
          <a:p>
            <a:pPr lvl="0"/>
            <a:r>
              <a:rPr lang="zh-CN" altLang="en-US" dirty="0"/>
              <a:t>页面副标题，点击编辑</a:t>
            </a:r>
          </a:p>
        </p:txBody>
      </p:sp>
      <p:pic>
        <p:nvPicPr>
          <p:cNvPr id="20" name="图片 19" descr="../LOGO30mm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69"/>
          <a:stretch>
            <a:fillRect/>
          </a:stretch>
        </p:blipFill>
        <p:spPr bwMode="auto">
          <a:xfrm>
            <a:off x="10316227" y="429492"/>
            <a:ext cx="1435608" cy="256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212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0"/>
          </p:nvPr>
        </p:nvSpPr>
        <p:spPr>
          <a:xfrm>
            <a:off x="6" y="10473"/>
            <a:ext cx="12191994" cy="3429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/>
        </p:nvSpPr>
        <p:spPr>
          <a:xfrm>
            <a:off x="313342" y="412399"/>
            <a:ext cx="687563" cy="687563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/>
          <p:cNvCxnSpPr/>
          <p:nvPr userDrawn="1"/>
        </p:nvCxnSpPr>
        <p:spPr>
          <a:xfrm>
            <a:off x="654023" y="1130300"/>
            <a:ext cx="0" cy="404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 userDrawn="1"/>
        </p:nvCxnSpPr>
        <p:spPr>
          <a:xfrm>
            <a:off x="660344" y="5172075"/>
            <a:ext cx="1" cy="169040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等腰三角形 24"/>
          <p:cNvSpPr/>
          <p:nvPr userDrawn="1"/>
        </p:nvSpPr>
        <p:spPr>
          <a:xfrm>
            <a:off x="10872316" y="5535568"/>
            <a:ext cx="1319684" cy="1322432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20300542493086139925370337201[1]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5310" y="2286000"/>
            <a:ext cx="3421380" cy="22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/>
          <p:cNvSpPr>
            <a:spLocks noGrp="1"/>
          </p:cNvSpPr>
          <p:nvPr>
            <p:ph type="body" sz="quarter" idx="10" hasCustomPrompt="1"/>
          </p:nvPr>
        </p:nvSpPr>
        <p:spPr>
          <a:xfrm>
            <a:off x="1587197" y="340254"/>
            <a:ext cx="3944854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 userDrawn="1"/>
        </p:nvSpPr>
        <p:spPr>
          <a:xfrm>
            <a:off x="0" y="1028700"/>
            <a:ext cx="12192000" cy="58293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20000"/>
                </a:schemeClr>
              </a:gs>
              <a:gs pos="100000">
                <a:schemeClr val="bg1"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23" name="矩形 6"/>
          <p:cNvSpPr>
            <a:spLocks noChangeArrowheads="1"/>
          </p:cNvSpPr>
          <p:nvPr userDrawn="1"/>
        </p:nvSpPr>
        <p:spPr bwMode="auto">
          <a:xfrm>
            <a:off x="0" y="6453505"/>
            <a:ext cx="12192635" cy="4044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58" name="图片 57" descr="u=4109969807,4012717286&amp;fm=11&amp;gp=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940" y="71755"/>
            <a:ext cx="1328420" cy="1328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/>
          <p:cNvSpPr>
            <a:spLocks noGrp="1"/>
          </p:cNvSpPr>
          <p:nvPr>
            <p:ph type="body" sz="quarter" idx="10" hasCustomPrompt="1"/>
          </p:nvPr>
        </p:nvSpPr>
        <p:spPr>
          <a:xfrm>
            <a:off x="1587197" y="340254"/>
            <a:ext cx="3944854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1515585" y="2604052"/>
            <a:ext cx="3072650" cy="231668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588235" y="2604053"/>
            <a:ext cx="3072650" cy="231668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0" name="图片占位符 29"/>
          <p:cNvSpPr>
            <a:spLocks noGrp="1"/>
          </p:cNvSpPr>
          <p:nvPr>
            <p:ph type="pic" sz="quarter" idx="13"/>
          </p:nvPr>
        </p:nvSpPr>
        <p:spPr>
          <a:xfrm>
            <a:off x="7635701" y="2604053"/>
            <a:ext cx="3072650" cy="231668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pic>
        <p:nvPicPr>
          <p:cNvPr id="58" name="图片 57" descr="u=4109969807,4012717286&amp;fm=11&amp;gp=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940" y="71755"/>
            <a:ext cx="1328420" cy="1328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/>
          <p:cNvSpPr>
            <a:spLocks noGrp="1"/>
          </p:cNvSpPr>
          <p:nvPr>
            <p:ph type="body" sz="quarter" idx="10" hasCustomPrompt="1"/>
          </p:nvPr>
        </p:nvSpPr>
        <p:spPr>
          <a:xfrm>
            <a:off x="1587197" y="340254"/>
            <a:ext cx="3944854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1077966" y="1647055"/>
            <a:ext cx="3505504" cy="448704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123" name="矩形 6"/>
          <p:cNvSpPr>
            <a:spLocks noChangeArrowheads="1"/>
          </p:cNvSpPr>
          <p:nvPr userDrawn="1"/>
        </p:nvSpPr>
        <p:spPr bwMode="auto">
          <a:xfrm>
            <a:off x="0" y="6453505"/>
            <a:ext cx="12192000" cy="404495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58" name="图片 57" descr="u=4109969807,4012717286&amp;fm=11&amp;gp=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940" y="71755"/>
            <a:ext cx="1328420" cy="1328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/>
          <p:cNvSpPr>
            <a:spLocks noGrp="1"/>
          </p:cNvSpPr>
          <p:nvPr>
            <p:ph type="body" sz="quarter" idx="10" hasCustomPrompt="1"/>
          </p:nvPr>
        </p:nvSpPr>
        <p:spPr>
          <a:xfrm>
            <a:off x="1587197" y="340254"/>
            <a:ext cx="3944854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5481" y="1979880"/>
            <a:ext cx="3136900" cy="22479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123" name="矩形 6"/>
          <p:cNvSpPr>
            <a:spLocks noChangeArrowheads="1"/>
          </p:cNvSpPr>
          <p:nvPr userDrawn="1"/>
        </p:nvSpPr>
        <p:spPr bwMode="auto">
          <a:xfrm>
            <a:off x="0" y="6453505"/>
            <a:ext cx="12192635" cy="404495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58" name="图片 57" descr="u=4109969807,4012717286&amp;fm=11&amp;gp=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940" y="71755"/>
            <a:ext cx="1328420" cy="1328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/>
          <p:cNvSpPr>
            <a:spLocks noGrp="1"/>
          </p:cNvSpPr>
          <p:nvPr>
            <p:ph type="body" sz="quarter" idx="10" hasCustomPrompt="1"/>
          </p:nvPr>
        </p:nvSpPr>
        <p:spPr>
          <a:xfrm>
            <a:off x="1587197" y="340254"/>
            <a:ext cx="3944854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4207565" y="2828178"/>
            <a:ext cx="3776870" cy="214685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123" name="矩形 6"/>
          <p:cNvSpPr>
            <a:spLocks noChangeArrowheads="1"/>
          </p:cNvSpPr>
          <p:nvPr userDrawn="1"/>
        </p:nvSpPr>
        <p:spPr bwMode="auto">
          <a:xfrm>
            <a:off x="0" y="6453505"/>
            <a:ext cx="12192000" cy="404495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58" name="图片 57" descr="u=4109969807,4012717286&amp;fm=11&amp;gp=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940" y="71755"/>
            <a:ext cx="1328420" cy="1328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/>
          <p:cNvSpPr>
            <a:spLocks noGrp="1"/>
          </p:cNvSpPr>
          <p:nvPr>
            <p:ph type="body" sz="quarter" idx="10" hasCustomPrompt="1"/>
          </p:nvPr>
        </p:nvSpPr>
        <p:spPr>
          <a:xfrm>
            <a:off x="1587197" y="340254"/>
            <a:ext cx="3944854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1683830" y="1971819"/>
            <a:ext cx="2003744" cy="125234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123" name="矩形 6"/>
          <p:cNvSpPr>
            <a:spLocks noChangeArrowheads="1"/>
          </p:cNvSpPr>
          <p:nvPr userDrawn="1"/>
        </p:nvSpPr>
        <p:spPr bwMode="auto">
          <a:xfrm>
            <a:off x="0" y="6453505"/>
            <a:ext cx="12192635" cy="404495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58" name="图片 57" descr="u=4109969807,4012717286&amp;fm=11&amp;gp=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940" y="71755"/>
            <a:ext cx="1328420" cy="132842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863DF-B9E4-4586-93FD-95547E6FD0DC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6B931-9FE5-4530-B16B-DC33AD6A337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123" name="矩形 6"/>
          <p:cNvSpPr>
            <a:spLocks noChangeArrowheads="1"/>
          </p:cNvSpPr>
          <p:nvPr userDrawn="1"/>
        </p:nvSpPr>
        <p:spPr bwMode="auto">
          <a:xfrm>
            <a:off x="0" y="6453505"/>
            <a:ext cx="12207240" cy="404495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矩形 6"/>
          <p:cNvSpPr>
            <a:spLocks noChangeArrowheads="1"/>
          </p:cNvSpPr>
          <p:nvPr userDrawn="1"/>
        </p:nvSpPr>
        <p:spPr bwMode="auto">
          <a:xfrm>
            <a:off x="0" y="6453505"/>
            <a:ext cx="12193905" cy="404495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矩形 6"/>
          <p:cNvSpPr>
            <a:spLocks noChangeArrowheads="1"/>
          </p:cNvSpPr>
          <p:nvPr userDrawn="1"/>
        </p:nvSpPr>
        <p:spPr bwMode="auto">
          <a:xfrm>
            <a:off x="0" y="6453505"/>
            <a:ext cx="12182475" cy="404495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2.xml"/><Relationship Id="rId5" Type="http://schemas.openxmlformats.org/officeDocument/2006/relationships/image" Target="../media/image26.png"/><Relationship Id="rId4" Type="http://schemas.openxmlformats.org/officeDocument/2006/relationships/hyperlink" Target="mailto:xiaomeng.dong@hankunlaw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chart" Target="../charts/chart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1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video" Target="../media/media1.mp4"/><Relationship Id="rId5" Type="http://schemas.openxmlformats.org/officeDocument/2006/relationships/tags" Target="../tags/tag6.xml"/><Relationship Id="rId15" Type="http://schemas.openxmlformats.org/officeDocument/2006/relationships/image" Target="../media/image6.png"/><Relationship Id="rId10" Type="http://schemas.microsoft.com/office/2007/relationships/media" Target="../media/media1.mp4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7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4.xml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slideLayout" Target="../slideLayouts/slideLayout4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2" Type="http://schemas.openxmlformats.org/officeDocument/2006/relationships/tags" Target="../tags/tag16.xml"/><Relationship Id="rId16" Type="http://schemas.openxmlformats.org/officeDocument/2006/relationships/image" Target="../media/image10.sv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image" Target="../media/image9.png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13.sv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hyperlink" Target="../../21f2e1630c6d85aeb637585e94bcb7b1.mp4" TargetMode="Externa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0454" y="-305283"/>
            <a:ext cx="12218035" cy="6866255"/>
          </a:xfrm>
          <a:prstGeom prst="rect">
            <a:avLst/>
          </a:prstGeom>
          <a:gradFill flip="none" rotWithShape="1">
            <a:gsLst>
              <a:gs pos="31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文本框 11" descr="7b0a2020202022776f7264617274223a2022220a7d0a"/>
          <p:cNvSpPr txBox="1"/>
          <p:nvPr/>
        </p:nvSpPr>
        <p:spPr>
          <a:xfrm>
            <a:off x="368300" y="1368425"/>
            <a:ext cx="11461750" cy="3222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600" b="1" i="1" u="none" strike="noStrike" kern="1200" cap="none" spc="200" normalizeH="0" baseline="0" noProof="0" dirty="0">
              <a:ln>
                <a:noFill/>
              </a:ln>
              <a:solidFill>
                <a:srgbClr val="87161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i="1" spc="200" dirty="0">
                <a:solidFill>
                  <a:srgbClr val="87161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What </a:t>
            </a:r>
            <a:r>
              <a:rPr kumimoji="0" lang="en-US" altLang="zh-CN" sz="3600" b="1" i="1" u="none" strike="noStrike" kern="1200" cap="none" spc="200" normalizeH="0" baseline="0" noProof="0" dirty="0">
                <a:ln>
                  <a:noFill/>
                </a:ln>
                <a:solidFill>
                  <a:srgbClr val="87161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Legal Protects </a:t>
            </a:r>
            <a:r>
              <a:rPr kumimoji="0" lang="en-US" altLang="zh-CN" sz="3600" b="1" i="1" u="none" strike="noStrike" kern="1200" cap="none" spc="200" normalizeH="0" baseline="0" noProof="0" dirty="0">
                <a:ln>
                  <a:noFill/>
                </a:ln>
                <a:solidFill>
                  <a:srgbClr val="AEAEA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under</a:t>
            </a:r>
            <a:r>
              <a:rPr kumimoji="0" lang="en-US" altLang="zh-CN" sz="3600" b="1" i="1" u="none" strike="noStrike" kern="1200" cap="none" spc="200" normalizeH="0" baseline="0" noProof="0" dirty="0">
                <a:ln>
                  <a:noFill/>
                </a:ln>
                <a:solidFill>
                  <a:srgbClr val="87161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kumimoji="0" lang="en-US" altLang="zh-CN" sz="3600" b="1" i="1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AI context?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521842" y="4026875"/>
            <a:ext cx="52875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Dong Xiaomeng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Han Kun Law Offices (Beijing, China)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6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Emai: Xiaomeng.dong@hankunlaw.com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图片 2" descr="1078748129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605" y="361950"/>
            <a:ext cx="1122045" cy="11220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587500" y="251460"/>
            <a:ext cx="10344785" cy="619125"/>
          </a:xfrm>
        </p:spPr>
        <p:txBody>
          <a:bodyPr/>
          <a:lstStyle/>
          <a:p>
            <a:r>
              <a:rPr lang="en-US" altLang="zh-CN" sz="2400" dirty="0">
                <a:sym typeface="+mn-ea"/>
              </a:rPr>
              <a:t>Case 3: China’s First Case Involving the Unauthorized Use of Another Party’s Model Structure and Parameters</a:t>
            </a:r>
            <a:endParaRPr lang="en-US" altLang="zh-CN" sz="2400" dirty="0"/>
          </a:p>
          <a:p>
            <a:endParaRPr lang="en-US" altLang="zh-CN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5" y="1687830"/>
            <a:ext cx="10961370" cy="396494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7DAF0EF-FBC6-E5A4-AAAE-1E297B45151F}"/>
              </a:ext>
            </a:extLst>
          </p:cNvPr>
          <p:cNvSpPr txBox="1"/>
          <p:nvPr/>
        </p:nvSpPr>
        <p:spPr>
          <a:xfrm>
            <a:off x="193964" y="2216727"/>
            <a:ext cx="568036" cy="845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188AE1C-31B7-43E0-1174-4B11583C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489" y="1871065"/>
            <a:ext cx="1952557" cy="16618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B32054B-EB5C-45F4-58D4-3D6E5ABEA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655" y="3738008"/>
            <a:ext cx="1894391" cy="157521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4B9A6B2-B08F-4550-B03B-581B3C7A4358}"/>
              </a:ext>
            </a:extLst>
          </p:cNvPr>
          <p:cNvSpPr txBox="1"/>
          <p:nvPr/>
        </p:nvSpPr>
        <p:spPr>
          <a:xfrm>
            <a:off x="1953158" y="5652770"/>
            <a:ext cx="91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Defendant directly uses </a:t>
            </a:r>
            <a:r>
              <a:rPr lang="en-US" altLang="zh-CN" b="1" dirty="0">
                <a:solidFill>
                  <a:srgbClr val="87161C"/>
                </a:solidFill>
                <a:highlight>
                  <a:srgbClr val="FFFF00"/>
                </a:highlight>
              </a:rPr>
              <a:t>Model Structure </a:t>
            </a:r>
            <a:r>
              <a:rPr lang="en-US" altLang="zh-CN" dirty="0">
                <a:highlight>
                  <a:srgbClr val="FFFF00"/>
                </a:highlight>
              </a:rPr>
              <a:t>and</a:t>
            </a:r>
            <a:r>
              <a:rPr lang="en-US" altLang="zh-CN" b="1" dirty="0">
                <a:solidFill>
                  <a:srgbClr val="87161C"/>
                </a:solidFill>
                <a:highlight>
                  <a:srgbClr val="FFFF00"/>
                </a:highlight>
              </a:rPr>
              <a:t> Parameters </a:t>
            </a:r>
            <a:r>
              <a:rPr lang="en-US" altLang="zh-CN" dirty="0">
                <a:highlight>
                  <a:srgbClr val="FFFF00"/>
                </a:highlight>
              </a:rPr>
              <a:t>of the Plaintiff  </a:t>
            </a:r>
            <a:endParaRPr lang="zh-CN" altLang="en-US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平行四边形 30"/>
          <p:cNvSpPr/>
          <p:nvPr/>
        </p:nvSpPr>
        <p:spPr>
          <a:xfrm flipH="1">
            <a:off x="1029970" y="3816350"/>
            <a:ext cx="1216025" cy="189230"/>
          </a:xfrm>
          <a:prstGeom prst="parallelogram">
            <a:avLst>
              <a:gd name="adj" fmla="val 121446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587500" y="340360"/>
            <a:ext cx="10039985" cy="530225"/>
          </a:xfrm>
        </p:spPr>
        <p:txBody>
          <a:bodyPr/>
          <a:lstStyle/>
          <a:p>
            <a:r>
              <a:rPr lang="en-US" altLang="zh-CN" sz="2400" dirty="0"/>
              <a:t>Case 3: China’s First Case Involving the Unauthorized Use of Another Party’s Model Structure and Parameters</a:t>
            </a:r>
          </a:p>
        </p:txBody>
      </p:sp>
      <p:sp>
        <p:nvSpPr>
          <p:cNvPr id="4" name="矩形 3"/>
          <p:cNvSpPr/>
          <p:nvPr/>
        </p:nvSpPr>
        <p:spPr>
          <a:xfrm>
            <a:off x="458470" y="1349375"/>
            <a:ext cx="11582400" cy="4727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平行四边形 8"/>
          <p:cNvSpPr/>
          <p:nvPr/>
        </p:nvSpPr>
        <p:spPr>
          <a:xfrm flipH="1" flipV="1">
            <a:off x="714375" y="5887720"/>
            <a:ext cx="1216025" cy="189230"/>
          </a:xfrm>
          <a:prstGeom prst="parallelogram">
            <a:avLst>
              <a:gd name="adj" fmla="val 121446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3575" y="1348740"/>
            <a:ext cx="1114425" cy="47282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图形 43"/>
          <p:cNvPicPr>
            <a:picLocks noChangeAspect="1"/>
          </p:cNvPicPr>
          <p:nvPr/>
        </p:nvPicPr>
        <p:blipFill>
          <a:blip cstate="email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997065" y="3751580"/>
            <a:ext cx="327660" cy="59182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1854200" y="1348740"/>
            <a:ext cx="10186670" cy="4772659"/>
            <a:chOff x="1901176" y="1216074"/>
            <a:chExt cx="10186670" cy="2976663"/>
          </a:xfrm>
        </p:grpSpPr>
        <p:sp>
          <p:nvSpPr>
            <p:cNvPr id="63" name="文本框 62"/>
            <p:cNvSpPr txBox="1"/>
            <p:nvPr/>
          </p:nvSpPr>
          <p:spPr>
            <a:xfrm>
              <a:off x="3818260" y="2073973"/>
              <a:ext cx="147820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 dirty="0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1901176" y="1216074"/>
              <a:ext cx="10186670" cy="29766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 algn="l">
                <a:lnSpc>
                  <a:spcPct val="130000"/>
                </a:lnSpc>
                <a:buFont typeface="Wingdings" panose="05000000000000000000" charset="0"/>
                <a:buChar char="Ø"/>
              </a:pPr>
              <a:r>
                <a:rPr lang="en-US" altLang="zh-CN" spc="130" dirty="0"/>
                <a:t>The law protects </a:t>
              </a:r>
              <a:r>
                <a:rPr lang="en-US" altLang="zh-CN" spc="130" dirty="0">
                  <a:solidFill>
                    <a:srgbClr val="87161C"/>
                  </a:solidFill>
                </a:rPr>
                <a:t>AI models </a:t>
              </a:r>
              <a:r>
                <a:rPr lang="en-US" altLang="zh-CN" spc="130" dirty="0"/>
                <a:t>that embody the developers’ original ideas. </a:t>
              </a:r>
            </a:p>
            <a:p>
              <a:pPr algn="l">
                <a:lnSpc>
                  <a:spcPct val="130000"/>
                </a:lnSpc>
              </a:pPr>
              <a:endParaRPr lang="en-US" altLang="zh-CN" spc="130" dirty="0"/>
            </a:p>
            <a:p>
              <a:pPr marL="285750" indent="-285750" algn="l">
                <a:lnSpc>
                  <a:spcPct val="130000"/>
                </a:lnSpc>
                <a:buFont typeface="Wingdings" panose="05000000000000000000" charset="0"/>
                <a:buChar char="Ø"/>
              </a:pPr>
              <a:r>
                <a:rPr lang="en-US" altLang="zh-CN" b="1" spc="130" dirty="0">
                  <a:solidFill>
                    <a:srgbClr val="8B1F11"/>
                  </a:solidFill>
                </a:rPr>
                <a:t>The court ruled that the special effects launched by defendant based on parameters of plaintiff, </a:t>
              </a:r>
              <a:r>
                <a:rPr lang="en-US" altLang="zh-CN" spc="130" dirty="0">
                  <a:solidFill>
                    <a:srgbClr val="8B1F11"/>
                  </a:solidFill>
                </a:rPr>
                <a:t>thereby harming </a:t>
              </a:r>
              <a:r>
                <a:rPr lang="en-US" altLang="zh-CN" b="1" spc="130" dirty="0">
                  <a:solidFill>
                    <a:srgbClr val="8B1F11"/>
                  </a:solidFill>
                </a:rPr>
                <a:t>plaintiff’s competitive interests </a:t>
              </a:r>
              <a:r>
                <a:rPr lang="en-US" altLang="zh-CN" spc="130" dirty="0">
                  <a:solidFill>
                    <a:srgbClr val="8B1F11"/>
                  </a:solidFill>
                </a:rPr>
                <a:t>and</a:t>
              </a:r>
              <a:r>
                <a:rPr lang="en-US" altLang="zh-CN" b="1" spc="130" dirty="0">
                  <a:solidFill>
                    <a:srgbClr val="8B1F11"/>
                  </a:solidFill>
                </a:rPr>
                <a:t> constituting unfair competition.</a:t>
              </a:r>
            </a:p>
            <a:p>
              <a:pPr algn="l">
                <a:lnSpc>
                  <a:spcPct val="130000"/>
                </a:lnSpc>
              </a:pPr>
              <a:endParaRPr lang="en-US" altLang="zh-CN" b="1" spc="130" dirty="0">
                <a:solidFill>
                  <a:srgbClr val="8B1F11"/>
                </a:solidFill>
              </a:endParaRPr>
            </a:p>
            <a:p>
              <a:pPr marL="285750" indent="-285750" algn="l">
                <a:lnSpc>
                  <a:spcPct val="130000"/>
                </a:lnSpc>
                <a:buFont typeface="Wingdings" panose="05000000000000000000" charset="0"/>
                <a:buChar char="Ø"/>
              </a:pPr>
              <a:r>
                <a:rPr lang="en-US" altLang="zh-CN" spc="130" dirty="0"/>
                <a:t> This case marks the </a:t>
              </a:r>
              <a:r>
                <a:rPr lang="en-US" altLang="zh-CN" b="1" spc="130" dirty="0">
                  <a:solidFill>
                    <a:srgbClr val="8B1F11"/>
                  </a:solidFill>
                </a:rPr>
                <a:t>first time </a:t>
              </a:r>
              <a:r>
                <a:rPr lang="en-US" altLang="zh-CN" spc="130" dirty="0"/>
                <a:t>a court has explicitly included </a:t>
              </a:r>
              <a:r>
                <a:rPr lang="en-US" altLang="zh-CN" b="1" spc="130" dirty="0">
                  <a:solidFill>
                    <a:srgbClr val="87161C"/>
                  </a:solidFill>
                </a:rPr>
                <a:t>model structures and parameters</a:t>
              </a:r>
              <a:r>
                <a:rPr lang="en-US" altLang="zh-CN" spc="130" dirty="0"/>
                <a:t> under the protection of the Anti-Unfair Competition Law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8" y="1038999"/>
            <a:ext cx="12191998" cy="5723751"/>
          </a:xfrm>
          <a:prstGeom prst="rect">
            <a:avLst/>
          </a:prstGeom>
          <a:gradFill>
            <a:gsLst>
              <a:gs pos="46000">
                <a:srgbClr val="FFFFFF"/>
              </a:gs>
              <a:gs pos="99000">
                <a:schemeClr val="bg1">
                  <a:alpha val="90000"/>
                </a:schemeClr>
              </a:gs>
              <a:gs pos="17000">
                <a:srgbClr val="FFFFFF"/>
              </a:gs>
              <a:gs pos="74000">
                <a:srgbClr val="FFFFFF">
                  <a:alpha val="60000"/>
                </a:srgbClr>
              </a:gs>
              <a:gs pos="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连接符 43"/>
          <p:cNvCxnSpPr/>
          <p:nvPr/>
        </p:nvCxnSpPr>
        <p:spPr>
          <a:xfrm>
            <a:off x="2342801" y="1618664"/>
            <a:ext cx="0" cy="9079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形 44"/>
          <p:cNvPicPr>
            <a:picLocks noChangeAspect="1"/>
          </p:cNvPicPr>
          <p:nvPr/>
        </p:nvPicPr>
        <p:blipFill>
          <a:blip cstate="email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5700" y="1643744"/>
            <a:ext cx="513896" cy="513896"/>
          </a:xfrm>
          <a:prstGeom prst="rect">
            <a:avLst/>
          </a:prstGeom>
        </p:spPr>
      </p:pic>
      <p:pic>
        <p:nvPicPr>
          <p:cNvPr id="46" name="图形 45"/>
          <p:cNvPicPr>
            <a:picLocks noChangeAspect="1"/>
          </p:cNvPicPr>
          <p:nvPr/>
        </p:nvPicPr>
        <p:blipFill>
          <a:blip cstate="email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0775" y="1580005"/>
            <a:ext cx="658128" cy="648402"/>
          </a:xfrm>
          <a:prstGeom prst="rect">
            <a:avLst/>
          </a:prstGeom>
        </p:spPr>
      </p:pic>
      <p:pic>
        <p:nvPicPr>
          <p:cNvPr id="47" name="图形 46"/>
          <p:cNvPicPr>
            <a:picLocks noChangeAspect="1"/>
          </p:cNvPicPr>
          <p:nvPr/>
        </p:nvPicPr>
        <p:blipFill>
          <a:blip cstate="email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5560" y="1617201"/>
            <a:ext cx="566980" cy="566980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957320" y="2147038"/>
            <a:ext cx="11439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  <p:sp>
        <p:nvSpPr>
          <p:cNvPr id="52" name="文本框 51"/>
          <p:cNvSpPr txBox="1"/>
          <p:nvPr/>
        </p:nvSpPr>
        <p:spPr>
          <a:xfrm>
            <a:off x="2565758" y="2147038"/>
            <a:ext cx="104715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  <p:cxnSp>
        <p:nvCxnSpPr>
          <p:cNvPr id="53" name="直接连接符 52"/>
          <p:cNvCxnSpPr/>
          <p:nvPr/>
        </p:nvCxnSpPr>
        <p:spPr>
          <a:xfrm>
            <a:off x="3779075" y="1618664"/>
            <a:ext cx="0" cy="9079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4063943" y="2147038"/>
            <a:ext cx="115549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  <p:sp>
        <p:nvSpPr>
          <p:cNvPr id="55" name="文本框 54"/>
          <p:cNvSpPr txBox="1"/>
          <p:nvPr/>
        </p:nvSpPr>
        <p:spPr>
          <a:xfrm>
            <a:off x="575945" y="2644140"/>
            <a:ext cx="5520690" cy="2923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spc="130" dirty="0">
                <a:solidFill>
                  <a:schemeClr val="accent1"/>
                </a:solidFill>
              </a:rPr>
              <a:t>Humanity is the greatest large-scale model.</a:t>
            </a:r>
          </a:p>
          <a:p>
            <a:pPr algn="just">
              <a:lnSpc>
                <a:spcPct val="130000"/>
              </a:lnSpc>
            </a:pPr>
            <a:endParaRPr lang="en-US" altLang="zh-CN" sz="2400" spc="130" dirty="0">
              <a:solidFill>
                <a:schemeClr val="accent1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en-US" altLang="zh-CN" sz="2400" b="1" spc="130" dirty="0">
                <a:solidFill>
                  <a:schemeClr val="accent1"/>
                </a:solidFill>
                <a:highlight>
                  <a:srgbClr val="FFFF00"/>
                </a:highlight>
              </a:rPr>
              <a:t>Law Protects Human Creativity under </a:t>
            </a:r>
            <a:r>
              <a:rPr lang="en-US" altLang="zh-CN" sz="2400" b="1" spc="130">
                <a:solidFill>
                  <a:schemeClr val="accent1"/>
                </a:solidFill>
                <a:highlight>
                  <a:srgbClr val="FFFF00"/>
                </a:highlight>
              </a:rPr>
              <a:t>AI </a:t>
            </a:r>
            <a:r>
              <a:rPr lang="en-US" altLang="zh-CN" sz="2400" b="1" spc="130" dirty="0">
                <a:solidFill>
                  <a:schemeClr val="accent1"/>
                </a:solidFill>
                <a:highlight>
                  <a:srgbClr val="FFFF00"/>
                </a:highlight>
              </a:rPr>
              <a:t>time</a:t>
            </a:r>
            <a:r>
              <a:rPr lang="en-US" altLang="zh-CN" sz="2400" b="1" spc="130">
                <a:solidFill>
                  <a:srgbClr val="4065B0"/>
                </a:solidFill>
                <a:highlight>
                  <a:srgbClr val="FFFF00"/>
                </a:highlight>
              </a:rPr>
              <a:t>-attitude </a:t>
            </a:r>
            <a:r>
              <a:rPr lang="en-US" altLang="zh-CN" sz="2400" b="1" spc="130" dirty="0">
                <a:solidFill>
                  <a:srgbClr val="4065B0"/>
                </a:solidFill>
                <a:highlight>
                  <a:srgbClr val="FFFF00"/>
                </a:highlight>
              </a:rPr>
              <a:t>from China</a:t>
            </a:r>
          </a:p>
        </p:txBody>
      </p:sp>
      <p:cxnSp>
        <p:nvCxnSpPr>
          <p:cNvPr id="56" name="直接连接符 55"/>
          <p:cNvCxnSpPr/>
          <p:nvPr/>
        </p:nvCxnSpPr>
        <p:spPr>
          <a:xfrm flipH="1">
            <a:off x="2342801" y="5734543"/>
            <a:ext cx="332313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H="1">
            <a:off x="663493" y="5729141"/>
            <a:ext cx="1679308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 flipH="1">
            <a:off x="5991039" y="2081520"/>
            <a:ext cx="2217601" cy="34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120" normalizeH="0" noProof="0" dirty="0">
              <a:ln>
                <a:noFill/>
              </a:ln>
              <a:effectLst/>
              <a:uLnTx/>
              <a:uFillTx/>
              <a:ea typeface="思源黑体 CN Normal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1521880" y="340254"/>
            <a:ext cx="3697561" cy="530225"/>
          </a:xfrm>
        </p:spPr>
        <p:txBody>
          <a:bodyPr/>
          <a:lstStyle/>
          <a:p>
            <a:r>
              <a:rPr lang="en-US" altLang="zh-CN" dirty="0"/>
              <a:t>Conclusion</a:t>
            </a:r>
          </a:p>
        </p:txBody>
      </p:sp>
      <p:sp>
        <p:nvSpPr>
          <p:cNvPr id="37" name="矩形 36"/>
          <p:cNvSpPr/>
          <p:nvPr/>
        </p:nvSpPr>
        <p:spPr>
          <a:xfrm flipH="1">
            <a:off x="7371234" y="2978380"/>
            <a:ext cx="2217601" cy="34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120" normalizeH="0" noProof="0" dirty="0">
              <a:ln>
                <a:noFill/>
              </a:ln>
              <a:effectLst/>
              <a:uLnTx/>
              <a:uFillTx/>
              <a:ea typeface="思源黑体 CN Normal"/>
            </a:endParaRPr>
          </a:p>
        </p:txBody>
      </p:sp>
      <p:sp>
        <p:nvSpPr>
          <p:cNvPr id="38" name="矩形 37"/>
          <p:cNvSpPr/>
          <p:nvPr/>
        </p:nvSpPr>
        <p:spPr>
          <a:xfrm flipH="1">
            <a:off x="8710789" y="3818678"/>
            <a:ext cx="2217601" cy="34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120" normalizeH="0" noProof="0" dirty="0">
              <a:ln>
                <a:noFill/>
              </a:ln>
              <a:effectLst/>
              <a:uLnTx/>
              <a:uFillTx/>
              <a:ea typeface="思源黑体 CN Normal"/>
            </a:endParaRPr>
          </a:p>
        </p:txBody>
      </p:sp>
      <p:sp>
        <p:nvSpPr>
          <p:cNvPr id="43" name="矩形 42"/>
          <p:cNvSpPr/>
          <p:nvPr/>
        </p:nvSpPr>
        <p:spPr>
          <a:xfrm flipH="1">
            <a:off x="10003367" y="4726395"/>
            <a:ext cx="2217601" cy="34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120" normalizeH="0" noProof="0" dirty="0">
              <a:ln>
                <a:noFill/>
              </a:ln>
              <a:effectLst/>
              <a:uLnTx/>
              <a:uFillTx/>
              <a:ea typeface="思源黑体 CN Normal"/>
            </a:endParaRPr>
          </a:p>
        </p:txBody>
      </p:sp>
      <p:pic>
        <p:nvPicPr>
          <p:cNvPr id="8" name="图片 7" descr="0c41dff596565be04ecc667e55a01cbc"/>
          <p:cNvPicPr>
            <a:picLocks noChangeAspect="1"/>
          </p:cNvPicPr>
          <p:nvPr/>
        </p:nvPicPr>
        <p:blipFill>
          <a:blip r:embed="rId5"/>
          <a:srcRect t="50648"/>
          <a:stretch>
            <a:fillRect/>
          </a:stretch>
        </p:blipFill>
        <p:spPr>
          <a:xfrm>
            <a:off x="9241155" y="1027563"/>
            <a:ext cx="2111415" cy="5389112"/>
          </a:xfrm>
          <a:prstGeom prst="rect">
            <a:avLst/>
          </a:prstGeom>
        </p:spPr>
      </p:pic>
      <p:pic>
        <p:nvPicPr>
          <p:cNvPr id="10" name="图片 9" descr="0c41dff596565be04ecc667e55a01cbc"/>
          <p:cNvPicPr>
            <a:picLocks noChangeAspect="1"/>
          </p:cNvPicPr>
          <p:nvPr/>
        </p:nvPicPr>
        <p:blipFill>
          <a:blip r:embed="rId5"/>
          <a:srcRect b="49028"/>
          <a:stretch>
            <a:fillRect/>
          </a:stretch>
        </p:blipFill>
        <p:spPr>
          <a:xfrm>
            <a:off x="6205726" y="1027563"/>
            <a:ext cx="2724889" cy="538911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52303" y="906969"/>
            <a:ext cx="2163881" cy="1289163"/>
            <a:chOff x="589795" y="3672770"/>
            <a:chExt cx="2163881" cy="1289163"/>
          </a:xfrm>
        </p:grpSpPr>
        <p:sp>
          <p:nvSpPr>
            <p:cNvPr id="19" name="TextBox 3"/>
            <p:cNvSpPr txBox="1"/>
            <p:nvPr/>
          </p:nvSpPr>
          <p:spPr>
            <a:xfrm>
              <a:off x="589795" y="4647481"/>
              <a:ext cx="2163881" cy="31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60" dirty="0">
                  <a:latin typeface="+mj-lt"/>
                  <a:cs typeface="Times New Roman" panose="02020603050405020304" pitchFamily="18" charset="0"/>
                </a:rPr>
                <a:t>www.hankunlaw.com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391" y="3672770"/>
              <a:ext cx="932688" cy="932688"/>
            </a:xfrm>
            <a:prstGeom prst="rect">
              <a:avLst/>
            </a:prstGeom>
          </p:spPr>
        </p:pic>
      </p:grpSp>
      <p:sp>
        <p:nvSpPr>
          <p:cNvPr id="7" name="TextBox 8"/>
          <p:cNvSpPr txBox="1"/>
          <p:nvPr/>
        </p:nvSpPr>
        <p:spPr>
          <a:xfrm>
            <a:off x="3602813" y="569303"/>
            <a:ext cx="2651760" cy="1920240"/>
          </a:xfrm>
          <a:prstGeom prst="rect">
            <a:avLst/>
          </a:prstGeom>
          <a:noFill/>
        </p:spPr>
        <p:txBody>
          <a:bodyPr wrap="square" lIns="0" tIns="45720" rIns="0" bIns="0" rtlCol="0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zh-CN" sz="1300" b="1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北京</a:t>
            </a:r>
            <a:r>
              <a:rPr lang="en-US" altLang="zh-CN" sz="1300" b="1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北京市东城区东长安街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1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号</a:t>
            </a:r>
            <a:endParaRPr lang="en-US" altLang="zh-CN" sz="1200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东方广场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C1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座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9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层</a:t>
            </a:r>
            <a:endParaRPr lang="en-US" altLang="zh-CN" sz="1200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邮编：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100738</a:t>
            </a:r>
          </a:p>
          <a:p>
            <a:pPr>
              <a:lnSpc>
                <a:spcPct val="120000"/>
              </a:lnSpc>
            </a:pPr>
            <a:r>
              <a:rPr lang="zh-CN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电话：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+86 10 8525 5500</a:t>
            </a:r>
          </a:p>
          <a:p>
            <a:pPr>
              <a:lnSpc>
                <a:spcPct val="120000"/>
              </a:lnSpc>
            </a:pPr>
            <a:r>
              <a:rPr lang="zh-CN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传真：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+86 10 8525 5511/5522</a:t>
            </a:r>
          </a:p>
          <a:p>
            <a:pPr>
              <a:lnSpc>
                <a:spcPct val="120000"/>
              </a:lnSpc>
            </a:pP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Email</a:t>
            </a:r>
            <a:r>
              <a:rPr lang="zh-CN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beijing@hankunlaw.com</a:t>
            </a:r>
          </a:p>
        </p:txBody>
      </p:sp>
      <p:sp>
        <p:nvSpPr>
          <p:cNvPr id="16" name="矩形 15"/>
          <p:cNvSpPr/>
          <p:nvPr/>
        </p:nvSpPr>
        <p:spPr>
          <a:xfrm>
            <a:off x="6336981" y="569303"/>
            <a:ext cx="2651760" cy="1920240"/>
          </a:xfrm>
          <a:prstGeom prst="rect">
            <a:avLst/>
          </a:prstGeom>
        </p:spPr>
        <p:txBody>
          <a:bodyPr wrap="square" lIns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zh-CN" sz="1300" b="1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上海</a:t>
            </a:r>
            <a:endParaRPr lang="en-US" altLang="zh-CN" sz="1300" b="1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上海市静安区石门一路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288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号</a:t>
            </a:r>
            <a:b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</a:b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兴业太古汇香港兴业中心二座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33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层</a:t>
            </a:r>
            <a:endParaRPr lang="en-US" altLang="zh-CN" sz="1200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邮编：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200041</a:t>
            </a:r>
          </a:p>
          <a:p>
            <a:pPr>
              <a:lnSpc>
                <a:spcPct val="120000"/>
              </a:lnSpc>
            </a:pPr>
            <a:r>
              <a:rPr lang="zh-CN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电话：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+86 21 6080 0909</a:t>
            </a:r>
          </a:p>
          <a:p>
            <a:pPr>
              <a:lnSpc>
                <a:spcPct val="120000"/>
              </a:lnSpc>
            </a:pPr>
            <a:r>
              <a:rPr lang="zh-CN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传真：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+86 21 6080 0999 </a:t>
            </a:r>
          </a:p>
          <a:p>
            <a:pPr>
              <a:lnSpc>
                <a:spcPct val="120000"/>
              </a:lnSpc>
            </a:pP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Email</a:t>
            </a:r>
            <a:r>
              <a:rPr lang="zh-CN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shanghai@hankunlaw.com</a:t>
            </a:r>
          </a:p>
        </p:txBody>
      </p:sp>
      <p:sp>
        <p:nvSpPr>
          <p:cNvPr id="14" name="矩形 13"/>
          <p:cNvSpPr/>
          <p:nvPr/>
        </p:nvSpPr>
        <p:spPr>
          <a:xfrm>
            <a:off x="3602813" y="2605638"/>
            <a:ext cx="2651760" cy="1920240"/>
          </a:xfrm>
          <a:prstGeom prst="rect">
            <a:avLst/>
          </a:prstGeom>
        </p:spPr>
        <p:txBody>
          <a:bodyPr wrap="square" lIns="0" rIns="0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300" b="1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海口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海口市龙华区滨海大道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105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号</a:t>
            </a:r>
            <a:b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</a:b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百方广场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A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座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19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层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1903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室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邮编：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570100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电话：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+86 898 3665 5000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传真：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+86 898 3665 5011</a:t>
            </a:r>
          </a:p>
          <a:p>
            <a:pPr>
              <a:lnSpc>
                <a:spcPct val="120000"/>
              </a:lnSpc>
            </a:pP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Email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haikou@hankunlaw.com </a:t>
            </a:r>
          </a:p>
          <a:p>
            <a:pPr>
              <a:lnSpc>
                <a:spcPct val="120000"/>
              </a:lnSpc>
            </a:pPr>
            <a:endParaRPr lang="en-US" altLang="zh-CN" sz="1200" b="1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altLang="zh-CN" sz="1200" b="1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336981" y="2605638"/>
            <a:ext cx="2651760" cy="1920240"/>
          </a:xfrm>
          <a:prstGeom prst="rect">
            <a:avLst/>
          </a:prstGeom>
        </p:spPr>
        <p:txBody>
          <a:bodyPr wrap="square" lIns="0" rIns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300" b="1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武汉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武汉市洪山区珞喻路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10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号</a:t>
            </a:r>
            <a:b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</a:b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群光中心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31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层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3107-18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室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邮编：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430070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电话：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+86 27 5937 6200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传真：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+86 27 5937 6211</a:t>
            </a:r>
          </a:p>
          <a:p>
            <a:pPr>
              <a:lnSpc>
                <a:spcPct val="120000"/>
              </a:lnSpc>
            </a:pP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Email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wuhan@hankunlaw.com </a:t>
            </a:r>
          </a:p>
          <a:p>
            <a:pPr>
              <a:lnSpc>
                <a:spcPct val="120000"/>
              </a:lnSpc>
            </a:pPr>
            <a:endParaRPr lang="en-US" altLang="zh-CN" sz="1200" b="1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altLang="zh-CN" sz="1200" b="1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68645" y="2605638"/>
            <a:ext cx="2651760" cy="1920240"/>
          </a:xfrm>
          <a:prstGeom prst="rect">
            <a:avLst/>
          </a:prstGeom>
        </p:spPr>
        <p:txBody>
          <a:bodyPr wrap="square" lIns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zh-CN" sz="1300" b="1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香港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香港中环</a:t>
            </a:r>
            <a:b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</a:b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皇后大道中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15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号置地广场</a:t>
            </a:r>
            <a:endParaRPr lang="en-US" altLang="zh-CN" sz="1200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公爵大厦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39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楼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3901-05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室</a:t>
            </a:r>
            <a:endParaRPr lang="zh-CN" altLang="zh-CN" sz="1200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电话：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+852 2820 5600</a:t>
            </a:r>
          </a:p>
          <a:p>
            <a:pPr>
              <a:lnSpc>
                <a:spcPct val="120000"/>
              </a:lnSpc>
            </a:pPr>
            <a:r>
              <a:rPr lang="zh-CN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传真：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+852 2820 5611 </a:t>
            </a:r>
          </a:p>
          <a:p>
            <a:pPr>
              <a:lnSpc>
                <a:spcPct val="120000"/>
              </a:lnSpc>
            </a:pP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Email</a:t>
            </a:r>
            <a:r>
              <a:rPr lang="zh-CN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hongkong@hankunlaw.com</a:t>
            </a:r>
            <a:endParaRPr lang="zh-CN" altLang="en-US" sz="1200" dirty="0"/>
          </a:p>
        </p:txBody>
      </p:sp>
      <p:sp>
        <p:nvSpPr>
          <p:cNvPr id="20" name="矩形 19"/>
          <p:cNvSpPr/>
          <p:nvPr/>
        </p:nvSpPr>
        <p:spPr>
          <a:xfrm>
            <a:off x="9071149" y="569303"/>
            <a:ext cx="2651760" cy="1920240"/>
          </a:xfrm>
          <a:prstGeom prst="rect">
            <a:avLst/>
          </a:prstGeom>
        </p:spPr>
        <p:txBody>
          <a:bodyPr wrap="square" lIns="0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zh-CN" sz="1300" b="1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深圳</a:t>
            </a:r>
            <a:endParaRPr lang="en-US" altLang="zh-CN" sz="1300" b="1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深圳市福田区中心四路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1-1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号</a:t>
            </a:r>
            <a:endParaRPr lang="en-US" altLang="zh-CN" sz="1200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嘉里建设广场第三座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20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层</a:t>
            </a:r>
          </a:p>
          <a:p>
            <a:pPr>
              <a:lnSpc>
                <a:spcPct val="120000"/>
              </a:lnSpc>
            </a:pPr>
            <a:r>
              <a:rPr lang="zh-CN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邮编：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518048</a:t>
            </a:r>
          </a:p>
          <a:p>
            <a:pPr>
              <a:lnSpc>
                <a:spcPct val="120000"/>
              </a:lnSpc>
            </a:pPr>
            <a:r>
              <a:rPr lang="zh-CN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电话：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+86 755 3680 6500</a:t>
            </a:r>
          </a:p>
          <a:p>
            <a:pPr>
              <a:lnSpc>
                <a:spcPct val="120000"/>
              </a:lnSpc>
            </a:pPr>
            <a:r>
              <a:rPr lang="zh-CN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传真：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+86 755 3680 6599 </a:t>
            </a:r>
          </a:p>
          <a:p>
            <a:pPr>
              <a:lnSpc>
                <a:spcPct val="120000"/>
              </a:lnSpc>
            </a:pP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Email</a:t>
            </a:r>
            <a:r>
              <a:rPr lang="zh-CN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shenzhen@hankunlaw.com </a:t>
            </a:r>
          </a:p>
          <a:p>
            <a:pPr>
              <a:lnSpc>
                <a:spcPct val="120000"/>
              </a:lnSpc>
            </a:pPr>
            <a:endParaRPr lang="en-US" altLang="zh-CN" sz="1200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071149" y="2605638"/>
            <a:ext cx="2651760" cy="1920240"/>
          </a:xfrm>
          <a:prstGeom prst="rect">
            <a:avLst/>
          </a:prstGeom>
        </p:spPr>
        <p:txBody>
          <a:bodyPr wrap="square" lIns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300" b="1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新加坡</a:t>
            </a:r>
            <a:endParaRPr lang="zh-CN" altLang="zh-CN" sz="1300" b="1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莱佛士坊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1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号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#53-00 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莱佛士坊一号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1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座</a:t>
            </a:r>
            <a:endParaRPr lang="zh-CN" altLang="zh-CN" sz="1200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邮编：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048616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电话：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+65 6013 2999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传真：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+65 6013 2998</a:t>
            </a:r>
          </a:p>
          <a:p>
            <a:pPr>
              <a:lnSpc>
                <a:spcPct val="120000"/>
              </a:lnSpc>
            </a:pP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Email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singapore@hankunlaw.com </a:t>
            </a:r>
          </a:p>
        </p:txBody>
      </p:sp>
      <p:sp>
        <p:nvSpPr>
          <p:cNvPr id="3" name="矩形 2"/>
          <p:cNvSpPr/>
          <p:nvPr/>
        </p:nvSpPr>
        <p:spPr>
          <a:xfrm>
            <a:off x="868644" y="4669681"/>
            <a:ext cx="3274095" cy="1778436"/>
          </a:xfrm>
          <a:prstGeom prst="rect">
            <a:avLst/>
          </a:prstGeom>
        </p:spPr>
        <p:txBody>
          <a:bodyPr wrap="square" lIns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300" b="1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纽约</a:t>
            </a:r>
            <a:endParaRPr lang="en-US" altLang="zh-CN" sz="1300" b="1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300" b="1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Han Kun LLP</a:t>
            </a:r>
            <a:endParaRPr lang="zh-CN" altLang="en-US" sz="1300" b="1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美国纽约市第五大道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620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号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2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层洛克菲勒中心</a:t>
            </a:r>
            <a:endParaRPr lang="en-US" altLang="zh-CN" sz="1200" dirty="0"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邮编：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10020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电话：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+1 646 849 2888</a:t>
            </a:r>
          </a:p>
          <a:p>
            <a:pPr>
              <a:lnSpc>
                <a:spcPct val="120000"/>
              </a:lnSpc>
            </a:pP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Email</a:t>
            </a:r>
            <a:r>
              <a:rPr lang="zh-CN" altLang="en-US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：</a:t>
            </a:r>
            <a:r>
              <a:rPr lang="en-US" altLang="zh-CN" sz="1200" dirty="0">
                <a:latin typeface="Arial" panose="020B0604020202020204" pitchFamily="34" charset="0"/>
                <a:ea typeface="华文楷体" panose="02010600040101010101" charset="-122"/>
                <a:cs typeface="Arial" panose="020B0604020202020204" pitchFamily="34" charset="0"/>
              </a:rPr>
              <a:t>newyork@us.hankunlaw.com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6353702"/>
              </p:ext>
            </p:extLst>
          </p:nvPr>
        </p:nvGraphicFramePr>
        <p:xfrm>
          <a:off x="2939415" y="1344295"/>
          <a:ext cx="6868160" cy="38796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72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5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1090">
                <a:tc>
                  <a:txBody>
                    <a:bodyPr/>
                    <a:lstStyle/>
                    <a:p>
                      <a:pPr marL="0" marR="4572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endParaRPr lang="en-US" altLang="zh-CN" sz="995" b="1" i="0" strike="noStrike" kern="1200" cap="none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Mangal"/>
                      </a:endParaRPr>
                    </a:p>
                    <a:p>
                      <a:pPr marL="0" marR="4572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endParaRPr lang="en-US" altLang="zh-CN" sz="995" b="1" i="0" strike="noStrike" kern="1200" cap="none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Mangal"/>
                      </a:endParaRPr>
                    </a:p>
                    <a:p>
                      <a:pPr marL="0" marR="4572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endParaRPr lang="en-US" altLang="zh-CN" sz="995" b="1" i="0" strike="noStrike" kern="1200" cap="none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Mangal"/>
                      </a:endParaRPr>
                    </a:p>
                    <a:p>
                      <a:pPr marL="0" marR="4572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endParaRPr lang="en-US" altLang="zh-CN" sz="995" b="1" i="0" strike="noStrike" kern="1200" cap="none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Mangal"/>
                      </a:endParaRPr>
                    </a:p>
                    <a:p>
                      <a:pPr marL="0" marR="4572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95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Mangal"/>
                        </a:rPr>
                        <a:t>                                 </a:t>
                      </a:r>
                    </a:p>
                    <a:p>
                      <a:pPr marL="0" marR="4572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4572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Let’s contact </a:t>
                      </a: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</a:t>
                      </a:r>
                      <a:endParaRPr lang="en-US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4572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"/>
                        </a:spcAft>
                        <a:buNone/>
                      </a:pPr>
                      <a:endParaRPr lang="en-US" altLang="zh-CN" sz="995" b="1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Mangal"/>
                      </a:endParaRPr>
                    </a:p>
                    <a:p>
                      <a:pPr marL="0" marR="4572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altLang="zh-CN" sz="995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Mangal"/>
                        </a:rPr>
                        <a:t>                                                                  </a:t>
                      </a:r>
                      <a:endParaRPr lang="en-US" altLang="zh-CN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45720" lvl="0" indent="0" algn="l" defTabSz="106299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  <a:buClr>
                          <a:srgbClr val="2D4B6F"/>
                        </a:buClr>
                        <a:buSzPct val="92000"/>
                        <a:buFont typeface="Wingdings" panose="05000000000000000000" pitchFamily="2" charset="2"/>
                        <a:buNone/>
                      </a:pPr>
                      <a:endParaRPr lang="en-US" altLang="zh-CN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4572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2D4B6F"/>
                        </a:buClr>
                        <a:buSzPct val="92000"/>
                        <a:buFont typeface="Wingdings" panose="05000000000000000000" pitchFamily="2" charset="2"/>
                        <a:buNone/>
                        <a:defRPr/>
                      </a:pPr>
                      <a:br>
                        <a:rPr lang="en-US" altLang="zh-CN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Mangal"/>
                        </a:rPr>
                      </a:br>
                      <a:endParaRPr lang="zh-CN" altLang="en-US" sz="100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Mangal"/>
                      </a:endParaRPr>
                    </a:p>
                  </a:txBody>
                  <a:tcPr marL="0" marR="0" marT="80682" marB="806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lvl="0" indent="0" algn="l" defTabSz="106299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2D4B6F"/>
                        </a:buClr>
                        <a:buSzPct val="92000"/>
                        <a:buFont typeface="Wingdings" panose="05000000000000000000" pitchFamily="2" charset="2"/>
                        <a:buNone/>
                      </a:pPr>
                      <a:endParaRPr lang="en-US" altLang="zh-CN" sz="995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45720" lvl="0" indent="0" algn="l" defTabSz="106299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2D4B6F"/>
                        </a:buClr>
                        <a:buSzPct val="92000"/>
                        <a:buFont typeface="Wingdings" panose="05000000000000000000" pitchFamily="2" charset="2"/>
                        <a:buNone/>
                      </a:pPr>
                      <a:endParaRPr lang="en-US" altLang="zh-CN" sz="995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80682" marB="806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3187700" y="1682115"/>
            <a:ext cx="1013460" cy="13576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87165" y="4255770"/>
            <a:ext cx="3816985" cy="1718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45720" lv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00"/>
              </a:spcAft>
              <a:buNone/>
            </a:pPr>
            <a:r>
              <a:rPr lang="zh-CN" altLang="en-US" sz="1800" b="1" kern="1200" dirty="0">
                <a:solidFill>
                  <a:srgbClr val="000000"/>
                </a:solidFill>
                <a:latin typeface="+mn-lt"/>
                <a:ea typeface="+mn-ea"/>
                <a:cs typeface="Mangal"/>
              </a:rPr>
              <a:t>董晓萌</a:t>
            </a:r>
            <a:endParaRPr lang="en-US" altLang="zh-CN" sz="1800" b="1" kern="1200" dirty="0">
              <a:solidFill>
                <a:srgbClr val="000000"/>
              </a:solidFill>
              <a:latin typeface="+mn-lt"/>
              <a:ea typeface="+mn-ea"/>
              <a:cs typeface="Mangal"/>
            </a:endParaRPr>
          </a:p>
          <a:p>
            <a:pPr marL="0" marR="45720" lv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None/>
            </a:pPr>
            <a:r>
              <a:rPr lang="en-US" altLang="zh-CN" sz="1800" b="0" i="1" strike="noStrike" kern="1200" cap="none" baseline="0" dirty="0">
                <a:solidFill>
                  <a:srgbClr val="000000"/>
                </a:solidFill>
                <a:latin typeface="+mn-lt"/>
                <a:ea typeface="+mn-ea"/>
                <a:cs typeface="Mangal"/>
              </a:rPr>
              <a:t>Han Kun Law Offices</a:t>
            </a:r>
          </a:p>
          <a:p>
            <a:pPr marL="0" marR="45720" lv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None/>
            </a:pPr>
            <a:r>
              <a:rPr lang="en-US" altLang="zh-CN" i="1" dirty="0">
                <a:solidFill>
                  <a:srgbClr val="000000"/>
                </a:solidFill>
                <a:cs typeface="Mangal"/>
              </a:rPr>
              <a:t>13811440383</a:t>
            </a:r>
          </a:p>
          <a:p>
            <a:pPr marR="45720" algn="ctr">
              <a:spcBef>
                <a:spcPts val="300"/>
              </a:spcBef>
              <a:spcAft>
                <a:spcPts val="100"/>
              </a:spcAft>
            </a:pPr>
            <a:r>
              <a:rPr lang="en-US" altLang="zh-CN" sz="1800" kern="1200" dirty="0">
                <a:solidFill>
                  <a:srgbClr val="000000"/>
                </a:solidFill>
                <a:latin typeface="+mn-lt"/>
                <a:ea typeface="+mn-ea"/>
                <a:cs typeface="Mangal"/>
                <a:hlinkClick r:id="rId4"/>
              </a:rPr>
              <a:t>xiaomeng.dong@hankunlaw.com</a:t>
            </a:r>
            <a:endParaRPr lang="zh-CN" altLang="en-US" sz="1800" kern="1200" dirty="0">
              <a:solidFill>
                <a:srgbClr val="000000"/>
              </a:solidFill>
              <a:latin typeface="+mn-lt"/>
              <a:ea typeface="+mn-ea"/>
              <a:cs typeface="Mangal"/>
            </a:endParaRPr>
          </a:p>
          <a:p>
            <a:pPr marL="0" marR="45720" lv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None/>
            </a:pPr>
            <a:endParaRPr lang="en-US" altLang="zh-CN" i="1" dirty="0">
              <a:solidFill>
                <a:srgbClr val="000000"/>
              </a:solidFill>
              <a:cs typeface="Mangal"/>
            </a:endParaRPr>
          </a:p>
          <a:p>
            <a:pPr marL="0" marR="45720" lv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None/>
            </a:pPr>
            <a:endParaRPr lang="en-US" altLang="zh-CN" sz="1800" b="0" i="1" strike="noStrike" kern="1200" cap="none" baseline="0" dirty="0">
              <a:solidFill>
                <a:srgbClr val="000000"/>
              </a:solidFill>
              <a:latin typeface="+mn-lt"/>
              <a:ea typeface="+mn-ea"/>
              <a:cs typeface="Mangal"/>
            </a:endParaRPr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DFB8BC0-2DCB-2FFF-B0B4-FD059C444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151" y="1306043"/>
            <a:ext cx="3128820" cy="36097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ECD2A-421F-E85C-DFCE-4547F0E40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F13D13C-8579-871A-DBC0-67F1455CE1A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2700000">
            <a:off x="313145" y="3435208"/>
            <a:ext cx="569108" cy="569108"/>
          </a:xfrm>
          <a:prstGeom prst="rect">
            <a:avLst/>
          </a:prstGeom>
          <a:solidFill>
            <a:srgbClr val="A606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7090FF3-EB72-0497-FE25-1D4FCC58FDF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2700000">
            <a:off x="313146" y="4973223"/>
            <a:ext cx="569108" cy="569108"/>
          </a:xfrm>
          <a:prstGeom prst="rect">
            <a:avLst/>
          </a:prstGeom>
          <a:solidFill>
            <a:srgbClr val="A606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5C68550-4A9C-74E4-E05B-C6A1D4466B4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00125" y="3138170"/>
            <a:ext cx="4276725" cy="1462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4%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– AI-generated knowledge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BC7CAFC-6478-5582-83CD-8391F10E15B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16346" y="3448190"/>
            <a:ext cx="5978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A16C1FB-E2CC-4564-37FF-2283C446005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07132" y="4996167"/>
            <a:ext cx="5978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DF5329D-55F3-FAA1-1140-BF77F86D94F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6635" y="4862525"/>
            <a:ext cx="4347845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96%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– Human creations</a:t>
            </a: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F9E63916-7B08-90A0-22A7-6D4C1B300BBC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1111973" y="4426585"/>
            <a:ext cx="4031771" cy="0"/>
          </a:xfrm>
          <a:prstGeom prst="line">
            <a:avLst/>
          </a:prstGeom>
          <a:ln w="12700">
            <a:solidFill>
              <a:schemeClr val="accent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DE642EC-C859-DF3B-98BF-7F0B86EEBB01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1111973" y="6088339"/>
            <a:ext cx="4031771" cy="0"/>
          </a:xfrm>
          <a:prstGeom prst="line">
            <a:avLst/>
          </a:prstGeom>
          <a:ln w="12700">
            <a:solidFill>
              <a:schemeClr val="accent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093367E7-4C68-DA42-DBBA-78C66623BEF0}"/>
              </a:ext>
            </a:extLst>
          </p:cNvPr>
          <p:cNvSpPr/>
          <p:nvPr/>
        </p:nvSpPr>
        <p:spPr>
          <a:xfrm>
            <a:off x="195" y="405039"/>
            <a:ext cx="5117123" cy="2394133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等腰三角形 27">
            <a:extLst>
              <a:ext uri="{FF2B5EF4-FFF2-40B4-BE49-F238E27FC236}">
                <a16:creationId xmlns:a16="http://schemas.microsoft.com/office/drawing/2014/main" id="{208C7D00-43DE-6062-C5C3-CB6F34BC1A48}"/>
              </a:ext>
            </a:extLst>
          </p:cNvPr>
          <p:cNvSpPr/>
          <p:nvPr/>
        </p:nvSpPr>
        <p:spPr>
          <a:xfrm rot="5400000">
            <a:off x="5086311" y="1522479"/>
            <a:ext cx="221265" cy="159252"/>
          </a:xfrm>
          <a:prstGeom prst="triangle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1A92216-2D90-7A29-D49F-0C73E89F0D74}"/>
              </a:ext>
            </a:extLst>
          </p:cNvPr>
          <p:cNvSpPr txBox="1"/>
          <p:nvPr/>
        </p:nvSpPr>
        <p:spPr>
          <a:xfrm>
            <a:off x="403859" y="603885"/>
            <a:ext cx="3067831" cy="2039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What Does the 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Legal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Protect?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2" name="图表 1" descr="7b0a202020202263686172745265734964223a20223530303731333037220a7d0a">
            <a:extLst>
              <a:ext uri="{FF2B5EF4-FFF2-40B4-BE49-F238E27FC236}">
                <a16:creationId xmlns:a16="http://schemas.microsoft.com/office/drawing/2014/main" id="{EF7E75DA-8AF4-CB20-0DF8-5EBF41EF15BD}"/>
              </a:ext>
            </a:extLst>
          </p:cNvPr>
          <p:cNvGraphicFramePr/>
          <p:nvPr/>
        </p:nvGraphicFramePr>
        <p:xfrm>
          <a:off x="5890895" y="610338"/>
          <a:ext cx="5853430" cy="5343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3" name="图片 2" descr="10787477646">
            <a:extLst>
              <a:ext uri="{FF2B5EF4-FFF2-40B4-BE49-F238E27FC236}">
                <a16:creationId xmlns:a16="http://schemas.microsoft.com/office/drawing/2014/main" id="{022BA550-83D2-9CEA-ADE0-A4885E2F703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84950" y="640080"/>
            <a:ext cx="415925" cy="415925"/>
          </a:xfrm>
          <a:prstGeom prst="rect">
            <a:avLst/>
          </a:prstGeom>
        </p:spPr>
      </p:pic>
      <p:pic>
        <p:nvPicPr>
          <p:cNvPr id="8" name="视频1">
            <a:hlinkClick r:id="" action="ppaction://media"/>
            <a:extLst>
              <a:ext uri="{FF2B5EF4-FFF2-40B4-BE49-F238E27FC236}">
                <a16:creationId xmlns:a16="http://schemas.microsoft.com/office/drawing/2014/main" id="{53EAB79F-107C-B5BF-72AE-CFA26D83984F}"/>
              </a:ext>
            </a:extLst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1714" y="601980"/>
            <a:ext cx="1123298" cy="195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5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587500" y="340360"/>
            <a:ext cx="6911340" cy="5302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noProof="0" dirty="0">
                <a:ln>
                  <a:noFill/>
                </a:ln>
                <a:solidFill>
                  <a:srgbClr val="8B1F1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What Does the Law Protect?</a:t>
            </a:r>
          </a:p>
        </p:txBody>
      </p:sp>
      <p:sp>
        <p:nvSpPr>
          <p:cNvPr id="202" name="矩形 201"/>
          <p:cNvSpPr/>
          <p:nvPr>
            <p:custDataLst>
              <p:tags r:id="rId1"/>
            </p:custDataLst>
          </p:nvPr>
        </p:nvSpPr>
        <p:spPr>
          <a:xfrm>
            <a:off x="900430" y="1708785"/>
            <a:ext cx="10238740" cy="4220210"/>
          </a:xfrm>
          <a:prstGeom prst="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200" dirty="0">
              <a:solidFill>
                <a:srgbClr val="8B1F11"/>
              </a:solidFill>
            </a:endParaRPr>
          </a:p>
        </p:txBody>
      </p:sp>
      <p:sp>
        <p:nvSpPr>
          <p:cNvPr id="203" name="矩形 202"/>
          <p:cNvSpPr/>
          <p:nvPr>
            <p:custDataLst>
              <p:tags r:id="rId2"/>
            </p:custDataLst>
          </p:nvPr>
        </p:nvSpPr>
        <p:spPr>
          <a:xfrm>
            <a:off x="901065" y="1713230"/>
            <a:ext cx="10238105" cy="7429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/>
          <p:cNvCxnSpPr/>
          <p:nvPr>
            <p:custDataLst>
              <p:tags r:id="rId3"/>
            </p:custDataLst>
          </p:nvPr>
        </p:nvCxnSpPr>
        <p:spPr>
          <a:xfrm>
            <a:off x="855706" y="5957236"/>
            <a:ext cx="10356215" cy="22860"/>
          </a:xfrm>
          <a:prstGeom prst="line">
            <a:avLst/>
          </a:prstGeom>
          <a:ln w="57150"/>
          <a:effectLst>
            <a:outerShdw blurRad="50800" dist="254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7A6C60A1-71EC-AA8C-7F82-C8C51B9EAB45}"/>
              </a:ext>
            </a:extLst>
          </p:cNvPr>
          <p:cNvSpPr txBox="1"/>
          <p:nvPr/>
        </p:nvSpPr>
        <p:spPr>
          <a:xfrm>
            <a:off x="1208088" y="2633104"/>
            <a:ext cx="7859712" cy="2630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</a:rPr>
              <a:t>"AI is merely an information container devoid of judgment. </a:t>
            </a:r>
          </a:p>
          <a:p>
            <a:pPr algn="l"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</a:rPr>
              <a:t>In the AI era, what matters most is your </a:t>
            </a:r>
            <a:r>
              <a:rPr lang="en-US" altLang="zh-CN" sz="2800" dirty="0">
                <a:solidFill>
                  <a:schemeClr val="tx1"/>
                </a:solidFill>
                <a:highlight>
                  <a:srgbClr val="FFFF00"/>
                </a:highlight>
              </a:rPr>
              <a:t>independent thinking</a:t>
            </a:r>
            <a:r>
              <a:rPr lang="en-US" altLang="zh-CN" sz="2800" dirty="0">
                <a:solidFill>
                  <a:schemeClr val="tx1"/>
                </a:solidFill>
              </a:rPr>
              <a:t>——stay skeptical, learn to cross-verify."</a:t>
            </a:r>
          </a:p>
        </p:txBody>
      </p:sp>
      <p:pic>
        <p:nvPicPr>
          <p:cNvPr id="5" name="视频2">
            <a:hlinkClick r:id="" action="ppaction://media"/>
            <a:extLst>
              <a:ext uri="{FF2B5EF4-FFF2-40B4-BE49-F238E27FC236}">
                <a16:creationId xmlns:a16="http://schemas.microsoft.com/office/drawing/2014/main" id="{CC8B1954-E50A-EDD4-C879-FE9E75172F64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6238" y="2864057"/>
            <a:ext cx="1498600" cy="2606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437640" y="340360"/>
            <a:ext cx="10754995" cy="530225"/>
          </a:xfrm>
        </p:spPr>
        <p:txBody>
          <a:bodyPr/>
          <a:lstStyle/>
          <a:p>
            <a:r>
              <a:rPr lang="en-US" altLang="zh-CN" sz="2800" dirty="0"/>
              <a:t>96% of Creation = Human Insight to Fulfill Ultimate Instructions</a:t>
            </a:r>
          </a:p>
        </p:txBody>
      </p:sp>
      <p:sp>
        <p:nvSpPr>
          <p:cNvPr id="113" name="文本框 112"/>
          <p:cNvSpPr txBox="1"/>
          <p:nvPr/>
        </p:nvSpPr>
        <p:spPr>
          <a:xfrm>
            <a:off x="7107103" y="2545162"/>
            <a:ext cx="3305126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spc="130" dirty="0"/>
              <a:t> </a:t>
            </a:r>
            <a:endParaRPr lang="en-US" altLang="zh-CN" sz="1600" spc="130" dirty="0"/>
          </a:p>
          <a:p>
            <a:pPr algn="just">
              <a:lnSpc>
                <a:spcPct val="130000"/>
              </a:lnSpc>
            </a:pPr>
            <a:endParaRPr lang="zh-CN" altLang="en-US" sz="1600" spc="130" dirty="0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815209"/>
              </p:ext>
            </p:extLst>
          </p:nvPr>
        </p:nvGraphicFramePr>
        <p:xfrm>
          <a:off x="992505" y="1431290"/>
          <a:ext cx="10268585" cy="4634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3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5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01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Current Model</a:t>
                      </a:r>
                    </a:p>
                  </a:txBody>
                  <a:tcPr anchor="ctr">
                    <a:solidFill>
                      <a:srgbClr val="8B1F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Future Model</a:t>
                      </a:r>
                    </a:p>
                  </a:txBody>
                  <a:tcPr anchor="ctr">
                    <a:solidFill>
                      <a:srgbClr val="8B1F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97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 (1) </a:t>
                      </a:r>
                      <a:r>
                        <a:rPr lang="en-US" altLang="zh-CN" sz="1800">
                          <a:solidFill>
                            <a:srgbClr val="8B1F11"/>
                          </a:solidFill>
                        </a:rPr>
                        <a:t>Client submits a request.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1800"/>
                        <a:t>(I want to apply for Trademark A)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 (1)</a:t>
                      </a:r>
                      <a:r>
                        <a:rPr lang="en-US" altLang="zh-CN" sz="1800" dirty="0">
                          <a:solidFill>
                            <a:srgbClr val="8B1F11"/>
                          </a:solidFill>
                        </a:rPr>
                        <a:t> The client’s ultimate instruction </a:t>
                      </a:r>
                      <a:r>
                        <a:rPr lang="en-US" altLang="zh-CN" sz="1800" dirty="0"/>
                        <a:t>(e.g., a global trademark registration for cosmetics that embodies our company’s commitment to social responsibility; or “Design a self-portrait that makes me feel happy”)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28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(2) </a:t>
                      </a:r>
                      <a:r>
                        <a:rPr lang="en-US" altLang="zh-CN" sz="1800" dirty="0">
                          <a:solidFill>
                            <a:srgbClr val="8B1F11"/>
                          </a:solidFill>
                        </a:rPr>
                        <a:t>Law firm conducts a search.</a:t>
                      </a:r>
                    </a:p>
                    <a:p>
                      <a:pPr algn="ctr">
                        <a:buNone/>
                      </a:pPr>
                      <a:endParaRPr lang="en-US" altLang="zh-CN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/>
                        <a:t>(2) </a:t>
                      </a:r>
                      <a:r>
                        <a:rPr lang="en-US" altLang="zh-CN" sz="1800">
                          <a:solidFill>
                            <a:srgbClr val="8B1F11"/>
                          </a:solidFill>
                        </a:rPr>
                        <a:t>Law firms’ insight into client needs + advanced intuition guided by AI-driven questioning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21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(3) </a:t>
                      </a:r>
                      <a:r>
                        <a:rPr lang="en-US" altLang="zh-CN" sz="1800">
                          <a:solidFill>
                            <a:srgbClr val="8B1F11"/>
                          </a:solidFill>
                        </a:rPr>
                        <a:t>File application for the client.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(3) </a:t>
                      </a:r>
                      <a:r>
                        <a:rPr lang="en-US" altLang="zh-CN" sz="1800" dirty="0">
                          <a:solidFill>
                            <a:srgbClr val="8B1F11"/>
                          </a:solidFill>
                        </a:rPr>
                        <a:t>Delivering results to the client </a:t>
                      </a:r>
                      <a:r>
                        <a:rPr lang="en-US" altLang="zh-CN" sz="1800" dirty="0"/>
                        <a:t>(For the client, receiving the trademark might feel like opening a blind box—will it match their ultimate vision?)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endCxn id="7" idx="6"/>
          </p:cNvCxnSpPr>
          <p:nvPr>
            <p:custDataLst>
              <p:tags r:id="rId1"/>
            </p:custDataLst>
          </p:nvPr>
        </p:nvCxnSpPr>
        <p:spPr>
          <a:xfrm flipV="1">
            <a:off x="2110154" y="3880935"/>
            <a:ext cx="7848619" cy="527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/>
          <p:cNvSpPr/>
          <p:nvPr>
            <p:custDataLst>
              <p:tags r:id="rId2"/>
            </p:custDataLst>
          </p:nvPr>
        </p:nvSpPr>
        <p:spPr>
          <a:xfrm flipH="1" flipV="1">
            <a:off x="2080866" y="3824665"/>
            <a:ext cx="123073" cy="12307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4" name="椭圆 3"/>
          <p:cNvSpPr/>
          <p:nvPr>
            <p:custDataLst>
              <p:tags r:id="rId3"/>
            </p:custDataLst>
          </p:nvPr>
        </p:nvSpPr>
        <p:spPr>
          <a:xfrm flipH="1" flipV="1">
            <a:off x="6033448" y="3836095"/>
            <a:ext cx="123073" cy="12307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5" name="椭圆 4"/>
          <p:cNvSpPr/>
          <p:nvPr>
            <p:custDataLst>
              <p:tags r:id="rId4"/>
            </p:custDataLst>
          </p:nvPr>
        </p:nvSpPr>
        <p:spPr>
          <a:xfrm flipH="1" flipV="1">
            <a:off x="6019820" y="3824665"/>
            <a:ext cx="123073" cy="12307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 flipH="1" flipV="1">
            <a:off x="9958773" y="3819399"/>
            <a:ext cx="123073" cy="12307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pic>
        <p:nvPicPr>
          <p:cNvPr id="61" name="图形 6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cstate="email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86582" y="4416380"/>
            <a:ext cx="434608" cy="428186"/>
          </a:xfrm>
          <a:prstGeom prst="rect">
            <a:avLst/>
          </a:prstGeom>
        </p:spPr>
      </p:pic>
      <p:cxnSp>
        <p:nvCxnSpPr>
          <p:cNvPr id="14" name="直接连接符 13"/>
          <p:cNvCxnSpPr/>
          <p:nvPr>
            <p:custDataLst>
              <p:tags r:id="rId7"/>
            </p:custDataLst>
          </p:nvPr>
        </p:nvCxnSpPr>
        <p:spPr>
          <a:xfrm>
            <a:off x="1758250" y="2529363"/>
            <a:ext cx="68652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1853618" y="1535000"/>
            <a:ext cx="496132" cy="4961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>
            <p:custDataLst>
              <p:tags r:id="rId9"/>
            </p:custDataLst>
          </p:nvPr>
        </p:nvCxnSpPr>
        <p:spPr>
          <a:xfrm>
            <a:off x="9644797" y="2517356"/>
            <a:ext cx="68652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椭圆 46"/>
          <p:cNvSpPr/>
          <p:nvPr>
            <p:custDataLst>
              <p:tags r:id="rId10"/>
            </p:custDataLst>
          </p:nvPr>
        </p:nvSpPr>
        <p:spPr>
          <a:xfrm>
            <a:off x="9744544" y="1526245"/>
            <a:ext cx="496132" cy="4961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形 5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 cstate="email"/>
          <a:stretch>
            <a:fillRect/>
          </a:stretch>
        </p:blipFill>
        <p:spPr>
          <a:xfrm>
            <a:off x="1957247" y="1617360"/>
            <a:ext cx="331412" cy="331412"/>
          </a:xfrm>
          <a:prstGeom prst="rect">
            <a:avLst/>
          </a:prstGeom>
        </p:spPr>
      </p:pic>
      <p:pic>
        <p:nvPicPr>
          <p:cNvPr id="63" name="图形 6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cstate="email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819253" y="1586474"/>
            <a:ext cx="354316" cy="354316"/>
          </a:xfrm>
          <a:prstGeom prst="rect">
            <a:avLst/>
          </a:prstGeom>
        </p:spPr>
      </p:pic>
      <p:sp>
        <p:nvSpPr>
          <p:cNvPr id="69" name="文本占位符 68"/>
          <p:cNvSpPr>
            <a:spLocks noGrp="1"/>
          </p:cNvSpPr>
          <p:nvPr>
            <p:ph type="body" sz="quarter" idx="10"/>
          </p:nvPr>
        </p:nvSpPr>
        <p:spPr>
          <a:xfrm>
            <a:off x="1587500" y="340360"/>
            <a:ext cx="8998585" cy="530225"/>
          </a:xfrm>
        </p:spPr>
        <p:txBody>
          <a:bodyPr/>
          <a:lstStyle/>
          <a:p>
            <a:r>
              <a:rPr lang="en-US" altLang="zh-CN" noProof="0" dirty="0">
                <a:ln>
                  <a:noFill/>
                </a:ln>
                <a:solidFill>
                  <a:srgbClr val="8B1F1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Future Value of Law Firms (Humans)</a:t>
            </a:r>
            <a:endParaRPr lang="zh-CN" altLang="en-US" dirty="0"/>
          </a:p>
        </p:txBody>
      </p:sp>
      <p:sp>
        <p:nvSpPr>
          <p:cNvPr id="11" name="左大括号 10"/>
          <p:cNvSpPr/>
          <p:nvPr/>
        </p:nvSpPr>
        <p:spPr>
          <a:xfrm>
            <a:off x="3705860" y="1454150"/>
            <a:ext cx="252730" cy="2147570"/>
          </a:xfrm>
          <a:prstGeom prst="leftBrace">
            <a:avLst/>
          </a:prstGeom>
          <a:ln w="38100"/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029710" y="1454785"/>
            <a:ext cx="4097020" cy="2273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dirty="0"/>
              <a:t>-   How to Construct Prompts</a:t>
            </a:r>
          </a:p>
          <a:p>
            <a:pPr algn="just"/>
            <a:endParaRPr lang="en-US" altLang="zh-CN" dirty="0"/>
          </a:p>
          <a:p>
            <a:pPr algn="just"/>
            <a:r>
              <a:rPr lang="en-US" altLang="zh-CN" dirty="0"/>
              <a:t>-   How to Select Responses from AI</a:t>
            </a:r>
          </a:p>
          <a:p>
            <a:pPr algn="just"/>
            <a:r>
              <a:rPr lang="en-US" altLang="zh-CN" dirty="0"/>
              <a:t> </a:t>
            </a:r>
          </a:p>
          <a:p>
            <a:pPr marL="285750" indent="-285750" algn="just">
              <a:buFontTx/>
              <a:buChar char="-"/>
            </a:pPr>
            <a:r>
              <a:rPr lang="en-US" altLang="zh-CN" dirty="0"/>
              <a:t>How to Guide AI Tools to Generate Answers Closer to Perfect</a:t>
            </a:r>
          </a:p>
          <a:p>
            <a:pPr algn="just"/>
            <a:endParaRPr lang="en-US" altLang="zh-CN" dirty="0"/>
          </a:p>
          <a:p>
            <a:pPr marL="285750" indent="-285750" algn="just">
              <a:buFontTx/>
              <a:buChar char="-"/>
            </a:pPr>
            <a:r>
              <a:rPr lang="en-US" altLang="zh-CN" dirty="0"/>
              <a:t>…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87161C"/>
                </a:solidFill>
                <a:highlight>
                  <a:srgbClr val="F4FFFF"/>
                </a:highlight>
              </a:rPr>
              <a:t>Human</a:t>
            </a:r>
            <a:r>
              <a:rPr lang="zh-CN" altLang="en-US" b="1" dirty="0">
                <a:solidFill>
                  <a:srgbClr val="87161C"/>
                </a:solidFill>
                <a:highlight>
                  <a:srgbClr val="F4FFFF"/>
                </a:highlight>
              </a:rPr>
              <a:t> </a:t>
            </a:r>
            <a:r>
              <a:rPr lang="en-US" altLang="zh-CN" b="1" dirty="0">
                <a:solidFill>
                  <a:srgbClr val="87161C"/>
                </a:solidFill>
                <a:highlight>
                  <a:srgbClr val="F4FFFF"/>
                </a:highlight>
              </a:rPr>
              <a:t>creative Outputs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854075" y="1513840"/>
            <a:ext cx="4766945" cy="1071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spc="300" noProof="0" dirty="0">
                <a:ln>
                  <a:noFill/>
                </a:ln>
                <a:solidFill>
                  <a:srgbClr val="A6060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   </a:t>
            </a:r>
            <a:r>
              <a:rPr lang="en-US" altLang="zh-CN" sz="5400" b="1" spc="300" noProof="0" dirty="0">
                <a:ln w="15875"/>
                <a:gradFill>
                  <a:gsLst>
                    <a:gs pos="0">
                      <a:schemeClr val="accent1">
                        <a:lumOff val="-19999"/>
                        <a:satOff val="20000"/>
                      </a:schemeClr>
                    </a:gs>
                    <a:gs pos="100000">
                      <a:schemeClr val="accent1">
                        <a:lumOff val="15000"/>
                        <a:satOff val="-14999"/>
                      </a:schemeClr>
                    </a:gs>
                  </a:gsLst>
                  <a:lin ang="0" scaled="0"/>
                </a:gra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Practice</a:t>
            </a:r>
            <a:endParaRPr kumimoji="0" lang="en-US" altLang="zh-CN" sz="5400" b="1" i="0" u="none" strike="noStrike" kern="1200" cap="none" spc="300" normalizeH="0" baseline="0" noProof="0" dirty="0">
              <a:ln w="15875"/>
              <a:gradFill>
                <a:gsLst>
                  <a:gs pos="0">
                    <a:schemeClr val="accent1">
                      <a:lumOff val="-19999"/>
                      <a:satOff val="20000"/>
                    </a:schemeClr>
                  </a:gs>
                  <a:gs pos="100000">
                    <a:schemeClr val="accent1">
                      <a:lumOff val="15000"/>
                      <a:satOff val="-14999"/>
                    </a:schemeClr>
                  </a:gs>
                </a:gsLst>
                <a:lin ang="0" scaled="0"/>
              </a:gra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54075" y="3428365"/>
            <a:ext cx="10467340" cy="2238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300" normalizeH="0" baseline="0" noProof="0" dirty="0">
                <a:ln w="15875"/>
                <a:gradFill>
                  <a:gsLst>
                    <a:gs pos="0">
                      <a:schemeClr val="accent1">
                        <a:lumOff val="-19999"/>
                        <a:satOff val="20000"/>
                      </a:schemeClr>
                    </a:gs>
                    <a:gs pos="100000">
                      <a:schemeClr val="accent1">
                        <a:lumOff val="15000"/>
                        <a:satOff val="-14999"/>
                      </a:schemeClr>
                    </a:gs>
                  </a:gsLst>
                  <a:lin ang="0" scaled="0"/>
                </a:gra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Legally Protect Human Creative </a:t>
            </a:r>
            <a:r>
              <a:rPr lang="en-US" altLang="zh-CN" sz="3600" b="1" spc="300" dirty="0">
                <a:ln w="15875"/>
                <a:gradFill>
                  <a:gsLst>
                    <a:gs pos="0">
                      <a:schemeClr val="accent1">
                        <a:lumOff val="-19999"/>
                        <a:satOff val="20000"/>
                      </a:schemeClr>
                    </a:gs>
                    <a:gs pos="100000">
                      <a:schemeClr val="accent1">
                        <a:lumOff val="15000"/>
                        <a:satOff val="-14999"/>
                      </a:schemeClr>
                    </a:gs>
                  </a:gsLst>
                  <a:lin ang="0"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O</a:t>
            </a:r>
            <a:r>
              <a:rPr kumimoji="0" lang="en-US" altLang="zh-CN" sz="3600" b="1" i="0" u="none" strike="noStrike" kern="1200" cap="none" spc="300" normalizeH="0" baseline="0" noProof="0" dirty="0" err="1">
                <a:ln w="15875"/>
                <a:gradFill>
                  <a:gsLst>
                    <a:gs pos="0">
                      <a:schemeClr val="accent1">
                        <a:lumOff val="-19999"/>
                        <a:satOff val="20000"/>
                      </a:schemeClr>
                    </a:gs>
                    <a:gs pos="100000">
                      <a:schemeClr val="accent1">
                        <a:lumOff val="15000"/>
                        <a:satOff val="-14999"/>
                      </a:schemeClr>
                    </a:gs>
                  </a:gsLst>
                  <a:lin ang="0" scaled="0"/>
                </a:gra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utputs</a:t>
            </a:r>
            <a:endParaRPr kumimoji="0" lang="en-US" altLang="zh-CN" sz="3600" b="1" i="0" u="none" strike="noStrike" kern="1200" cap="none" spc="300" normalizeH="0" baseline="0" noProof="0" dirty="0">
              <a:ln w="15875"/>
              <a:gradFill>
                <a:gsLst>
                  <a:gs pos="0">
                    <a:schemeClr val="accent1">
                      <a:lumOff val="-19999"/>
                      <a:satOff val="20000"/>
                    </a:schemeClr>
                  </a:gs>
                  <a:gs pos="100000">
                    <a:schemeClr val="accent1">
                      <a:lumOff val="15000"/>
                      <a:satOff val="-14999"/>
                    </a:schemeClr>
                  </a:gs>
                </a:gsLst>
                <a:lin ang="0" scaled="0"/>
              </a:gra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300" normalizeH="0" baseline="0" noProof="0" dirty="0">
                <a:ln w="15875"/>
                <a:gradFill>
                  <a:gsLst>
                    <a:gs pos="0">
                      <a:schemeClr val="accent1">
                        <a:lumOff val="-19999"/>
                        <a:satOff val="20000"/>
                      </a:schemeClr>
                    </a:gs>
                    <a:gs pos="100000">
                      <a:schemeClr val="accent1">
                        <a:lumOff val="15000"/>
                        <a:satOff val="-14999"/>
                      </a:schemeClr>
                    </a:gs>
                  </a:gsLst>
                  <a:lin ang="0" scaled="0"/>
                </a:gra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(The 96% of Us)</a:t>
            </a:r>
          </a:p>
        </p:txBody>
      </p:sp>
      <p:sp>
        <p:nvSpPr>
          <p:cNvPr id="32" name="矩形 31"/>
          <p:cNvSpPr/>
          <p:nvPr/>
        </p:nvSpPr>
        <p:spPr>
          <a:xfrm>
            <a:off x="854075" y="2780030"/>
            <a:ext cx="6877685" cy="182245"/>
          </a:xfrm>
          <a:prstGeom prst="rect">
            <a:avLst/>
          </a:prstGeom>
          <a:solidFill>
            <a:srgbClr val="A606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" name="图片 1" descr="1078748080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930" y="1513840"/>
            <a:ext cx="772160" cy="7721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587500" y="340360"/>
            <a:ext cx="9868103" cy="552094"/>
          </a:xfrm>
        </p:spPr>
        <p:txBody>
          <a:bodyPr/>
          <a:lstStyle/>
          <a:p>
            <a:r>
              <a:rPr lang="en-US" altLang="zh-CN" sz="2800" dirty="0"/>
              <a:t>Case 1: China’s The First Case in the Field of AI Writing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noProof="0" dirty="0">
              <a:ln>
                <a:noFill/>
              </a:ln>
              <a:solidFill>
                <a:srgbClr val="8B1F1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4377" r="11099" b="2560"/>
          <a:stretch>
            <a:fillRect/>
          </a:stretch>
        </p:blipFill>
        <p:spPr>
          <a:xfrm>
            <a:off x="1009650" y="1628775"/>
            <a:ext cx="9370695" cy="379925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9DF19B1-5A09-9862-B597-FF45A96419AC}"/>
              </a:ext>
            </a:extLst>
          </p:cNvPr>
          <p:cNvSpPr txBox="1"/>
          <p:nvPr/>
        </p:nvSpPr>
        <p:spPr>
          <a:xfrm>
            <a:off x="581892" y="5146964"/>
            <a:ext cx="53132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CN" sz="1600" spc="130" dirty="0"/>
              <a:t>use AI writing tool</a:t>
            </a:r>
          </a:p>
          <a:p>
            <a:pPr marL="285750" indent="-285750">
              <a:buFontTx/>
              <a:buChar char="-"/>
            </a:pPr>
            <a:r>
              <a:rPr lang="en-US" altLang="zh-CN" sz="1600" spc="130" dirty="0"/>
              <a:t>generated a financial article &amp; published it on its website. </a:t>
            </a:r>
          </a:p>
          <a:p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F18F58D-14CE-F77A-6F74-3EA64F1197AE}"/>
              </a:ext>
            </a:extLst>
          </p:cNvPr>
          <p:cNvSpPr txBox="1"/>
          <p:nvPr/>
        </p:nvSpPr>
        <p:spPr>
          <a:xfrm>
            <a:off x="6296892" y="5428027"/>
            <a:ext cx="50846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spc="130" dirty="0"/>
              <a:t>Without the plaintiff’s permission, reproduced the article and published it on its website.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矩形 201"/>
          <p:cNvSpPr/>
          <p:nvPr>
            <p:custDataLst>
              <p:tags r:id="rId1"/>
            </p:custDataLst>
          </p:nvPr>
        </p:nvSpPr>
        <p:spPr>
          <a:xfrm>
            <a:off x="475616" y="1878967"/>
            <a:ext cx="11162030" cy="3498212"/>
          </a:xfrm>
          <a:prstGeom prst="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zh-CN" sz="2200" dirty="0">
              <a:solidFill>
                <a:srgbClr val="8B1F11"/>
              </a:solidFill>
            </a:endParaRPr>
          </a:p>
          <a:p>
            <a:pPr algn="just">
              <a:lnSpc>
                <a:spcPct val="120000"/>
              </a:lnSpc>
            </a:pPr>
            <a:endParaRPr lang="en-US" altLang="zh-CN" sz="2200" dirty="0">
              <a:solidFill>
                <a:srgbClr val="8B1F11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en-US" altLang="zh-CN" sz="2000" dirty="0">
                <a:solidFill>
                  <a:schemeClr val="tx1"/>
                </a:solidFill>
              </a:rPr>
              <a:t>All carried out by members of the core creative team:</a:t>
            </a:r>
          </a:p>
          <a:p>
            <a:pPr algn="just">
              <a:lnSpc>
                <a:spcPct val="120000"/>
              </a:lnSpc>
            </a:pPr>
            <a:endParaRPr lang="en-US" altLang="zh-CN" sz="2000" dirty="0">
              <a:solidFill>
                <a:schemeClr val="tx1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chemeClr val="tx1"/>
                </a:solidFill>
              </a:rPr>
              <a:t>- selection and arrangement of </a:t>
            </a:r>
            <a:r>
              <a:rPr lang="en-US" altLang="zh-CN" dirty="0">
                <a:solidFill>
                  <a:srgbClr val="87161C"/>
                </a:solidFill>
              </a:rPr>
              <a:t>data types and formats</a:t>
            </a:r>
          </a:p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chemeClr val="tx1"/>
                </a:solidFill>
              </a:rPr>
              <a:t>- </a:t>
            </a:r>
            <a:r>
              <a:rPr lang="en-US" altLang="zh-CN" dirty="0">
                <a:solidFill>
                  <a:srgbClr val="87161C"/>
                </a:solidFill>
              </a:rPr>
              <a:t>configuration of trigger conditions</a:t>
            </a:r>
          </a:p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chemeClr val="tx1"/>
                </a:solidFill>
              </a:rPr>
              <a:t>- selection of </a:t>
            </a:r>
            <a:r>
              <a:rPr lang="en-US" altLang="zh-CN" dirty="0">
                <a:solidFill>
                  <a:srgbClr val="87161C"/>
                </a:solidFill>
              </a:rPr>
              <a:t>article framework templates </a:t>
            </a:r>
            <a:r>
              <a:rPr lang="en-US" altLang="zh-CN" dirty="0">
                <a:solidFill>
                  <a:schemeClr val="tx1"/>
                </a:solidFill>
              </a:rPr>
              <a:t>and the </a:t>
            </a:r>
            <a:r>
              <a:rPr lang="en-US" altLang="zh-CN" dirty="0">
                <a:solidFill>
                  <a:srgbClr val="87161C"/>
                </a:solidFill>
              </a:rPr>
              <a:t>setting of text structure </a:t>
            </a:r>
          </a:p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chemeClr val="tx1"/>
                </a:solidFill>
              </a:rPr>
              <a:t>- training of </a:t>
            </a:r>
            <a:r>
              <a:rPr lang="en-US" altLang="zh-CN" dirty="0">
                <a:solidFill>
                  <a:srgbClr val="87161C"/>
                </a:solidFill>
              </a:rPr>
              <a:t>intelligent verification </a:t>
            </a:r>
            <a:r>
              <a:rPr lang="en-US" altLang="zh-CN" dirty="0">
                <a:solidFill>
                  <a:schemeClr val="tx1"/>
                </a:solidFill>
              </a:rPr>
              <a:t>algorithm models</a:t>
            </a:r>
          </a:p>
          <a:p>
            <a:pPr algn="just">
              <a:lnSpc>
                <a:spcPct val="120000"/>
              </a:lnSpc>
            </a:pPr>
            <a:endParaRPr lang="en-US" altLang="zh-CN" sz="2200" dirty="0">
              <a:solidFill>
                <a:srgbClr val="8B1F11"/>
              </a:solidFill>
              <a:hlinkClick r:id="rId6" action="ppaction://hlinkfile"/>
            </a:endParaRPr>
          </a:p>
        </p:txBody>
      </p:sp>
      <p:sp>
        <p:nvSpPr>
          <p:cNvPr id="203" name="矩形 202"/>
          <p:cNvSpPr/>
          <p:nvPr>
            <p:custDataLst>
              <p:tags r:id="rId2"/>
            </p:custDataLst>
          </p:nvPr>
        </p:nvSpPr>
        <p:spPr>
          <a:xfrm>
            <a:off x="554355" y="1367155"/>
            <a:ext cx="11162030" cy="744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5" name="直接连接符 20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598170" y="5534891"/>
            <a:ext cx="11162030" cy="0"/>
          </a:xfrm>
          <a:prstGeom prst="line">
            <a:avLst/>
          </a:prstGeom>
          <a:ln w="57150"/>
          <a:effectLst>
            <a:outerShdw blurRad="50800" dist="254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1472565" y="340360"/>
            <a:ext cx="10501630" cy="530225"/>
          </a:xfrm>
        </p:spPr>
        <p:txBody>
          <a:bodyPr/>
          <a:lstStyle/>
          <a:p>
            <a:r>
              <a:rPr lang="en-US" altLang="zh-CN" sz="2800" dirty="0"/>
              <a:t>Case 1: China’s The First Case in the Field of AI Writing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98170" y="1480820"/>
            <a:ext cx="3925570" cy="5645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solidFill>
                  <a:schemeClr val="bg1"/>
                </a:solidFill>
              </a:rPr>
              <a:t>     The Court's Position</a:t>
            </a:r>
          </a:p>
        </p:txBody>
      </p:sp>
      <p:pic>
        <p:nvPicPr>
          <p:cNvPr id="11" name="图片 10" descr="1078748188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805" y="1480820"/>
            <a:ext cx="504190" cy="5041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1447699" y="321932"/>
            <a:ext cx="10685780" cy="530225"/>
          </a:xfrm>
        </p:spPr>
        <p:txBody>
          <a:bodyPr/>
          <a:lstStyle/>
          <a:p>
            <a:pPr algn="l"/>
            <a:r>
              <a:rPr lang="en-US" altLang="zh-CN" sz="2000" dirty="0"/>
              <a:t>Case 2: China's First Case Ruling AI-Generated Images Do Not Constitute Works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200891" y="1186815"/>
            <a:ext cx="7415164" cy="51931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8B1F11"/>
                </a:solidFill>
              </a:rPr>
              <a:t>The plaintiff:</a:t>
            </a:r>
            <a:r>
              <a:rPr lang="en-US" altLang="zh-CN" sz="2000" b="1" dirty="0"/>
              <a:t> </a:t>
            </a:r>
            <a:r>
              <a:rPr lang="en-US" altLang="zh-CN" dirty="0"/>
              <a:t> released three images of butterfly chairs generated using AI software (Figures 1–3). </a:t>
            </a:r>
          </a:p>
          <a:p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8B1F11"/>
                </a:solidFill>
              </a:rPr>
              <a:t>The defendant: </a:t>
            </a:r>
          </a:p>
          <a:p>
            <a:pPr marL="742950" lvl="1" indent="-285750">
              <a:buFontTx/>
              <a:buChar char="-"/>
            </a:pPr>
            <a:r>
              <a:rPr lang="en-US" altLang="zh-CN" dirty="0"/>
              <a:t>referring to the plaintiff’s prompts</a:t>
            </a:r>
          </a:p>
          <a:p>
            <a:pPr marL="742950" lvl="1" indent="-285750">
              <a:buFontTx/>
              <a:buChar char="-"/>
            </a:pPr>
            <a:r>
              <a:rPr lang="en-US" altLang="zh-CN" dirty="0"/>
              <a:t>created images using AI software </a:t>
            </a:r>
          </a:p>
          <a:p>
            <a:pPr marL="742950" lvl="1" indent="-285750">
              <a:buFontTx/>
              <a:buChar char="-"/>
            </a:pPr>
            <a:r>
              <a:rPr lang="en-US" altLang="zh-CN" dirty="0"/>
              <a:t>designed physical products &amp; sold online</a:t>
            </a:r>
          </a:p>
          <a:p>
            <a:pPr lvl="1"/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8B1F11"/>
                </a:solidFill>
              </a:rPr>
              <a:t>The court</a:t>
            </a:r>
            <a:r>
              <a:rPr lang="en-US" altLang="zh-CN" sz="2000" dirty="0">
                <a:solidFill>
                  <a:srgbClr val="8B1F11"/>
                </a:solidFill>
              </a:rPr>
              <a:t>:</a:t>
            </a:r>
            <a:r>
              <a:rPr lang="en-US" altLang="zh-CN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742950" lvl="1" indent="-285750">
              <a:buFontTx/>
              <a:buChar char="-"/>
            </a:pPr>
            <a:r>
              <a:rPr lang="en-US" altLang="zh-CN" sz="1600" dirty="0"/>
              <a:t>plaintiff would be unable to reproduce exactly same images (Figs. 7–9) even if using the </a:t>
            </a:r>
            <a:r>
              <a:rPr lang="en-US" altLang="zh-CN" sz="1600" dirty="0">
                <a:solidFill>
                  <a:srgbClr val="87161C"/>
                </a:solidFill>
              </a:rPr>
              <a:t>identical prompts</a:t>
            </a:r>
          </a:p>
          <a:p>
            <a:pPr lvl="1"/>
            <a:endParaRPr lang="en-US" altLang="zh-CN" dirty="0"/>
          </a:p>
          <a:p>
            <a:pPr marL="742950" lvl="1" indent="-285750">
              <a:buFontTx/>
              <a:buChar char="-"/>
            </a:pPr>
            <a:r>
              <a:rPr lang="en-US" altLang="zh-CN" sz="1600" dirty="0"/>
              <a:t>the plaintiff </a:t>
            </a:r>
            <a:r>
              <a:rPr lang="en-US" altLang="zh-CN" sz="1600" dirty="0">
                <a:solidFill>
                  <a:srgbClr val="87161C"/>
                </a:solidFill>
              </a:rPr>
              <a:t>did not retain records </a:t>
            </a:r>
            <a:r>
              <a:rPr lang="en-US" altLang="zh-CN" sz="1600" dirty="0"/>
              <a:t>of the creative process for the images</a:t>
            </a:r>
          </a:p>
          <a:p>
            <a:pPr lvl="1"/>
            <a:endParaRPr lang="en-US" altLang="zh-CN" sz="1600" dirty="0"/>
          </a:p>
          <a:p>
            <a:pPr marL="742950" lvl="1" indent="-285750">
              <a:buFontTx/>
              <a:buChar char="-"/>
            </a:pPr>
            <a:r>
              <a:rPr lang="en-US" altLang="zh-CN" sz="1600" dirty="0"/>
              <a:t>given the </a:t>
            </a:r>
            <a:r>
              <a:rPr lang="en-US" altLang="zh-CN" sz="1600" dirty="0">
                <a:solidFill>
                  <a:srgbClr val="87161C"/>
                </a:solidFill>
              </a:rPr>
              <a:t>inherent randomness </a:t>
            </a:r>
            <a:r>
              <a:rPr lang="en-US" altLang="zh-CN" sz="1600" dirty="0"/>
              <a:t>of AI-generated images</a:t>
            </a:r>
          </a:p>
          <a:p>
            <a:pPr marL="1200150" lvl="2" indent="-285750">
              <a:buFontTx/>
              <a:buChar char="-"/>
            </a:pPr>
            <a:endParaRPr lang="en-US" altLang="zh-CN" sz="1600" dirty="0"/>
          </a:p>
          <a:p>
            <a:pPr lvl="1"/>
            <a:r>
              <a:rPr lang="en-US" altLang="zh-CN" dirty="0"/>
              <a:t>court ruled that </a:t>
            </a:r>
            <a:r>
              <a:rPr lang="en-US" altLang="zh-CN" dirty="0">
                <a:highlight>
                  <a:srgbClr val="FFFF00"/>
                </a:highlight>
              </a:rPr>
              <a:t>No Intellectual Input- </a:t>
            </a:r>
            <a:r>
              <a:rPr lang="en-US" altLang="zh-CN" dirty="0"/>
              <a:t>No protect by Law</a:t>
            </a:r>
          </a:p>
          <a:p>
            <a:pPr lvl="1"/>
            <a:r>
              <a:rPr lang="en-US" altLang="zh-CN" dirty="0"/>
              <a:t> </a:t>
            </a:r>
          </a:p>
          <a:p>
            <a:pPr marL="742950" lvl="1" indent="-285750">
              <a:buFontTx/>
              <a:buChar char="-"/>
            </a:pP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055" y="1305740"/>
            <a:ext cx="4261493" cy="21234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915" y="3572633"/>
            <a:ext cx="4365704" cy="2207601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&quot;,&quot;origin&quot;:0,&quot;type&quot;:&quot;icons&quot;,&quot;user&quot;:&quot;684961234&quot;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&quot;,&quot;origin&quot;:0,&quot;type&quot;:&quot;icons&quot;,&quot;user&quot;:&quot;684961234&quot;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1.31637795275594,&quot;left&quot;:99.4,&quot;top&quot;:134.5336220472441,&quot;width&quot;:762.1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1.31637795275594,&quot;left&quot;:99.4,&quot;top&quot;:134.5336220472441,&quot;width&quot;:762.1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1.31637795275594,&quot;left&quot;:99.4,&quot;top&quot;:134.5336220472441,&quot;width&quot;:762.1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06*364"/>
  <p:tag name="TABLE_ENDDRAG_RECT" val="78*112*806*3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7724409448814,&quot;left&quot;:31.9,&quot;top&quot;:120.1767716535433,&quot;width&quot;:873.670787401574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7724409448814,&quot;left&quot;:31.9,&quot;top&quot;:120.1767716535433,&quot;width&quot;:873.6707874015749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7724409448814,&quot;left&quot;:31.9,&quot;top&quot;:120.1767716535433,&quot;width&quot;:873.6707874015749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7724409448814,&quot;left&quot;:31.9,&quot;top&quot;:120.1767716535433,&quot;width&quot;:873.6707874015749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7724409448814,&quot;left&quot;:31.9,&quot;top&quot;:120.1767716535433,&quot;width&quot;:873.670787401574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1614960629921,&quot;left&quot;:15.376289289172126,&quot;top&quot;:54.65,&quot;width&quot;:439.57371071082787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7724409448814,&quot;left&quot;:31.9,&quot;top&quot;:120.1767716535433,&quot;width&quot;:873.6707874015749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7724409448814,&quot;left&quot;:31.9,&quot;top&quot;:120.1767716535433,&quot;width&quot;:873.670787401574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7724409448814,&quot;left&quot;:31.9,&quot;top&quot;:120.1767716535433,&quot;width&quot;:873.6707874015749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7724409448814,&quot;left&quot;:31.9,&quot;top&quot;:120.1767716535433,&quot;width&quot;:873.6707874015749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7724409448814,&quot;left&quot;:31.9,&quot;top&quot;:120.1767716535433,&quot;width&quot;:873.6707874015749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7724409448814,&quot;left&quot;:31.9,&quot;top&quot;:120.1767716535433,&quot;width&quot;:873.6707874015749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7724409448814,&quot;left&quot;:31.9,&quot;top&quot;:120.1767716535433,&quot;width&quot;:873.6707874015749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&quot;,&quot;origin&quot;:0,&quot;type&quot;:&quot;icons&quot;,&quot;user&quot;:&quot;684961234&quot;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1.31637795275594,&quot;left&quot;:99.4,&quot;top&quot;:134.5336220472441,&quot;width&quot;:762.1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1.31637795275594,&quot;left&quot;:99.4,&quot;top&quot;:134.5336220472441,&quot;width&quot;:762.1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1614960629921,&quot;left&quot;:15.376289289172126,&quot;top&quot;:54.65,&quot;width&quot;:439.57371071082787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1.31637795275594,&quot;left&quot;:99.4,&quot;top&quot;:134.5336220472441,&quot;width&quot;:762.1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&quot;,&quot;origin&quot;:0,&quot;type&quot;:&quot;icons&quot;,&quot;user&quot;:&quot;684961234&quot;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POWERPITCHTABLESTYLE" val="Standard text"/>
  <p:tag name="TABLE_ENDDRAG_ORIGIN_RECT" val="540*268"/>
  <p:tag name="TABLE_ENDDRAG_RECT" val="231*105*540*26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1614960629921,&quot;left&quot;:15.376289289172126,&quot;top&quot;:54.65,&quot;width&quot;:439.5737107108278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1614960629921,&quot;left&quot;:15.376289289172126,&quot;top&quot;:54.65,&quot;width&quot;:439.5737107108278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1614960629921,&quot;left&quot;:15.376289289172126,&quot;top&quot;:54.65,&quot;width&quot;:439.5737107108278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1614960629921,&quot;left&quot;:15.376289289172126,&quot;top&quot;:54.65,&quot;width&quot;:439.5737107108278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1614960629921,&quot;left&quot;:15.376289289172126,&quot;top&quot;:54.65,&quot;width&quot;:439.5737107108278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1614960629921,&quot;left&quot;:15.376289289172126,&quot;top&quot;:54.65,&quot;width&quot;:439.57371071082787}"/>
</p:tagLst>
</file>

<file path=ppt/theme/theme1.xml><?xml version="1.0" encoding="utf-8"?>
<a:theme xmlns:a="http://schemas.openxmlformats.org/drawingml/2006/main" name="Office 主题​​">
  <a:themeElements>
    <a:clrScheme name="母校模板-终稿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92917"/>
      </a:accent1>
      <a:accent2>
        <a:srgbClr val="DA1D1C"/>
      </a:accent2>
      <a:accent3>
        <a:srgbClr val="FF2800"/>
      </a:accent3>
      <a:accent4>
        <a:srgbClr val="FF4F1E"/>
      </a:accent4>
      <a:accent5>
        <a:srgbClr val="979997"/>
      </a:accent5>
      <a:accent6>
        <a:srgbClr val="AD0000"/>
      </a:accent6>
      <a:hlink>
        <a:srgbClr val="4472C4"/>
      </a:hlink>
      <a:folHlink>
        <a:srgbClr val="BFBFBF"/>
      </a:folHlink>
    </a:clrScheme>
    <a:fontScheme name="母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商务红">
    <a:dk1>
      <a:srgbClr val="000000"/>
    </a:dk1>
    <a:lt1>
      <a:srgbClr val="FFFFFF"/>
    </a:lt1>
    <a:dk2>
      <a:srgbClr val="000000"/>
    </a:dk2>
    <a:lt2>
      <a:srgbClr val="F8F8F8"/>
    </a:lt2>
    <a:accent1>
      <a:srgbClr val="C01D2D"/>
    </a:accent1>
    <a:accent2>
      <a:srgbClr val="EB5568"/>
    </a:accent2>
    <a:accent3>
      <a:srgbClr val="EF939C"/>
    </a:accent3>
    <a:accent4>
      <a:srgbClr val="ECA3AA"/>
    </a:accent4>
    <a:accent5>
      <a:srgbClr val="F1C1C4"/>
    </a:accent5>
    <a:accent6>
      <a:srgbClr val="F9EBEC"/>
    </a:accent6>
    <a:hlink>
      <a:srgbClr val="5F5F5F"/>
    </a:hlink>
    <a:folHlink>
      <a:srgbClr val="919191"/>
    </a:folHlink>
  </a:clrScheme>
  <a:fontScheme name="WPS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WPS">
    <a:fillStyleLst>
      <a:solidFill>
        <a:schemeClr val="phClr"/>
      </a:solidFill>
      <a:gradFill>
        <a:gsLst>
          <a:gs pos="0">
            <a:schemeClr val="phClr">
              <a:lumOff val="17500"/>
            </a:schemeClr>
          </a:gs>
          <a:gs pos="100000">
            <a:schemeClr val="phClr"/>
          </a:gs>
        </a:gsLst>
        <a:lin ang="2700000" scaled="0"/>
      </a:gradFill>
      <a:gradFill>
        <a:gsLst>
          <a:gs pos="0">
            <a:schemeClr val="phClr">
              <a:hueOff val="-2520000"/>
            </a:schemeClr>
          </a:gs>
          <a:gs pos="100000">
            <a:schemeClr val="phClr"/>
          </a:gs>
        </a:gsLst>
        <a:lin ang="27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gradFill>
          <a:gsLst>
            <a:gs pos="0">
              <a:schemeClr val="phClr">
                <a:hueOff val="-4200000"/>
              </a:schemeClr>
            </a:gs>
            <a:gs pos="100000">
              <a:schemeClr val="phClr"/>
            </a:gs>
          </a:gsLst>
          <a:lin ang="2700000" scaled="1"/>
        </a:gradFill>
        <a:prstDash val="solid"/>
        <a:miter lim="800000"/>
      </a:ln>
    </a:lnStyleLst>
    <a:effectStyleLst>
      <a:effectStyle>
        <a:effectLst>
          <a:outerShdw blurRad="101600" dist="50800" dir="5400000" algn="ctr" rotWithShape="0">
            <a:schemeClr val="phClr">
              <a:alpha val="60000"/>
            </a:schemeClr>
          </a:outerShdw>
        </a:effectLst>
      </a:effectStyle>
      <a:effectStyle>
        <a:effectLst>
          <a:reflection stA="50000" endA="300" endPos="40000" dist="25400" dir="5400000" sy="-100000" algn="bl" rotWithShape="0"/>
        </a:effectLst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950</Words>
  <Application>Microsoft Office PowerPoint</Application>
  <PresentationFormat>宽屏</PresentationFormat>
  <Paragraphs>155</Paragraphs>
  <Slides>14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等线</vt:lpstr>
      <vt:lpstr>思源黑体 CN Normal</vt:lpstr>
      <vt:lpstr>微软雅黑</vt:lpstr>
      <vt:lpstr>Arial</vt:lpstr>
      <vt:lpstr>Calibri</vt:lpstr>
      <vt:lpstr>Century Gothic</vt:lpstr>
      <vt:lpstr>Impact</vt:lpstr>
      <vt:lpstr>Mangal</vt:lpstr>
      <vt:lpstr>Wingdings</vt:lpstr>
      <vt:lpstr>Office 主题​​</vt:lpstr>
      <vt:lpstr>1_OfficePLUS</vt:lpstr>
      <vt:lpstr>2_OfficePLUS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#我给母校送模板#</dc:title>
  <dc:creator>胡 婧涵</dc:creator>
  <cp:keywords>51PPT模板网</cp:keywords>
  <cp:lastModifiedBy>Xiaomeng Dong</cp:lastModifiedBy>
  <cp:revision>453</cp:revision>
  <dcterms:created xsi:type="dcterms:W3CDTF">2018-12-30T12:34:00Z</dcterms:created>
  <dcterms:modified xsi:type="dcterms:W3CDTF">2026-03-31T13:33:19Z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2019-04-12T02:49:58.4174780Z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1ece3977-31ea-4462-b86e-c82828c1a194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KSORubyTemplateID">
    <vt:lpwstr>8</vt:lpwstr>
  </property>
  <property fmtid="{D5CDD505-2E9C-101B-9397-08002B2CF9AE}" pid="12" name="KSOProductBuildVer">
    <vt:lpwstr>2052-12.1.0.25225</vt:lpwstr>
  </property>
  <property fmtid="{D5CDD505-2E9C-101B-9397-08002B2CF9AE}" pid="13" name="ICV">
    <vt:lpwstr>A863020541904AC1BAE6635E35C92659_13</vt:lpwstr>
  </property>
</Properties>
</file>